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316" r:id="rId2"/>
    <p:sldId id="317" r:id="rId3"/>
    <p:sldId id="318" r:id="rId4"/>
    <p:sldId id="319" r:id="rId5"/>
    <p:sldId id="348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256" r:id="rId35"/>
    <p:sldId id="312" r:id="rId36"/>
    <p:sldId id="257" r:id="rId37"/>
    <p:sldId id="258" r:id="rId38"/>
    <p:sldId id="299" r:id="rId39"/>
    <p:sldId id="300" r:id="rId40"/>
    <p:sldId id="301" r:id="rId41"/>
    <p:sldId id="298" r:id="rId42"/>
    <p:sldId id="264" r:id="rId43"/>
    <p:sldId id="260" r:id="rId44"/>
    <p:sldId id="259" r:id="rId45"/>
    <p:sldId id="261" r:id="rId46"/>
    <p:sldId id="263" r:id="rId47"/>
    <p:sldId id="265" r:id="rId48"/>
    <p:sldId id="266" r:id="rId49"/>
    <p:sldId id="267" r:id="rId50"/>
    <p:sldId id="268" r:id="rId51"/>
    <p:sldId id="302" r:id="rId52"/>
    <p:sldId id="303" r:id="rId53"/>
    <p:sldId id="270" r:id="rId54"/>
    <p:sldId id="277" r:id="rId55"/>
    <p:sldId id="271" r:id="rId56"/>
    <p:sldId id="278" r:id="rId57"/>
    <p:sldId id="279" r:id="rId58"/>
    <p:sldId id="269" r:id="rId59"/>
    <p:sldId id="272" r:id="rId60"/>
    <p:sldId id="273" r:id="rId61"/>
    <p:sldId id="275" r:id="rId62"/>
    <p:sldId id="276" r:id="rId63"/>
    <p:sldId id="274" r:id="rId64"/>
    <p:sldId id="311" r:id="rId65"/>
    <p:sldId id="281" r:id="rId66"/>
    <p:sldId id="282" r:id="rId67"/>
    <p:sldId id="283" r:id="rId68"/>
    <p:sldId id="284" r:id="rId69"/>
    <p:sldId id="285" r:id="rId70"/>
    <p:sldId id="286" r:id="rId71"/>
    <p:sldId id="305" r:id="rId72"/>
    <p:sldId id="304" r:id="rId73"/>
    <p:sldId id="288" r:id="rId74"/>
    <p:sldId id="289" r:id="rId75"/>
    <p:sldId id="290" r:id="rId76"/>
    <p:sldId id="291" r:id="rId77"/>
    <p:sldId id="308" r:id="rId78"/>
    <p:sldId id="294" r:id="rId79"/>
    <p:sldId id="292" r:id="rId80"/>
    <p:sldId id="295" r:id="rId81"/>
    <p:sldId id="293" r:id="rId82"/>
    <p:sldId id="309" r:id="rId83"/>
    <p:sldId id="310" r:id="rId84"/>
    <p:sldId id="296" r:id="rId85"/>
    <p:sldId id="287" r:id="rId86"/>
    <p:sldId id="280" r:id="rId87"/>
    <p:sldId id="306" r:id="rId88"/>
    <p:sldId id="307" r:id="rId89"/>
    <p:sldId id="313" r:id="rId90"/>
    <p:sldId id="314" r:id="rId91"/>
    <p:sldId id="297" r:id="rId92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89FA-2AB4-41DB-B7D0-94E4659E5EC0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2D23C-0A75-4B50-ACD1-36C8B7649D1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15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2D23C-0A75-4B50-ACD1-36C8B7649D15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082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2D23C-0A75-4B50-ACD1-36C8B7649D15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036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21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99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30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2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85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3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27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65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610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tfismyip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tr.cypherpunks.ca/" TargetMode="External"/><Relationship Id="rId2" Type="http://schemas.openxmlformats.org/officeDocument/2006/relationships/hyperlink" Target="https://www.pidgin.i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ium.i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onyziz.com/otr" TargetMode="External"/><Relationship Id="rId2" Type="http://schemas.openxmlformats.org/officeDocument/2006/relationships/hyperlink" Target="http://petrosagg.com/otr.tx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ultibit.org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itcoin.org/bitcoin.pdf" TargetMode="External"/><Relationship Id="rId4" Type="http://schemas.openxmlformats.org/officeDocument/2006/relationships/hyperlink" Target="http://www.weidai.com/bmoney.txt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rproject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tfismyip.com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anopticlick.eff.org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Tor,</a:t>
            </a:r>
            <a:r>
              <a:rPr lang="el-GR" dirty="0" smtClean="0"/>
              <a:t> </a:t>
            </a:r>
            <a:r>
              <a:rPr lang="en-US" dirty="0" smtClean="0"/>
              <a:t>OTR &amp;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Π</a:t>
            </a:r>
            <a:r>
              <a:rPr lang="el-GR" dirty="0"/>
              <a:t>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3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Εξασφαλίζει την ανωνυμία</a:t>
            </a:r>
          </a:p>
          <a:p>
            <a:r>
              <a:rPr lang="el-GR" dirty="0" smtClean="0"/>
              <a:t>Ανάμεσα στον υπολογιστή μας και τον </a:t>
            </a:r>
            <a:r>
              <a:rPr lang="en-US" dirty="0" smtClean="0"/>
              <a:t>server </a:t>
            </a:r>
            <a:r>
              <a:rPr lang="el-GR" dirty="0" smtClean="0"/>
              <a:t>υπάρχουν 3</a:t>
            </a:r>
            <a:r>
              <a:rPr lang="en-US" dirty="0" smtClean="0"/>
              <a:t> tor nodes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node </a:t>
            </a:r>
            <a:r>
              <a:rPr lang="el-GR" dirty="0" smtClean="0"/>
              <a:t>ξέρει μόνο για τους άμεσους γείτονές του</a:t>
            </a:r>
          </a:p>
          <a:p>
            <a:r>
              <a:rPr lang="el-GR" dirty="0" smtClean="0"/>
              <a:t>Για κάθε σύνδεση, ο υπολογιστής μας διαλέγει τυχαία 3 άλλους υπολογιστές που τρέχουν το </a:t>
            </a:r>
            <a:r>
              <a:rPr lang="en-US" dirty="0" smtClean="0"/>
              <a:t>tor</a:t>
            </a:r>
          </a:p>
          <a:p>
            <a:r>
              <a:rPr lang="el-GR" dirty="0" smtClean="0"/>
              <a:t>Τα δεδομένα περνούν από αυτούς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91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2" y="620688"/>
            <a:ext cx="889939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6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node </a:t>
            </a:r>
            <a:r>
              <a:rPr lang="el-GR" dirty="0" smtClean="0"/>
              <a:t>έχει ένα </a:t>
            </a:r>
            <a:r>
              <a:rPr lang="en-US" dirty="0" smtClean="0"/>
              <a:t>public key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encrypt </a:t>
            </a:r>
            <a:r>
              <a:rPr lang="el-GR" dirty="0" smtClean="0"/>
              <a:t>τα δεδομένα μας με το </a:t>
            </a:r>
            <a:r>
              <a:rPr lang="en-US" dirty="0" smtClean="0"/>
              <a:t>public key </a:t>
            </a:r>
            <a:r>
              <a:rPr lang="el-GR" dirty="0" smtClean="0"/>
              <a:t>του καθενός από τα 3 </a:t>
            </a:r>
            <a:r>
              <a:rPr lang="en-US" dirty="0" smtClean="0"/>
              <a:t>nodes </a:t>
            </a:r>
            <a:r>
              <a:rPr lang="el-GR" dirty="0" smtClean="0"/>
              <a:t>αλλεπάλληλα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</a:t>
            </a:r>
            <a:r>
              <a:rPr lang="el-GR" dirty="0" smtClean="0"/>
              <a:t>&amp; </a:t>
            </a:r>
            <a:r>
              <a:rPr lang="en-US" dirty="0" smtClean="0"/>
              <a:t>Relay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Είναι τα </a:t>
            </a:r>
            <a:r>
              <a:rPr lang="en-US" dirty="0" smtClean="0"/>
              <a:t>nodes </a:t>
            </a:r>
            <a:r>
              <a:rPr lang="el-GR" dirty="0" smtClean="0"/>
              <a:t>από τα οποία βγαίνουν τελικά τα δεδόμένα</a:t>
            </a:r>
            <a:endParaRPr lang="en-US" dirty="0" smtClean="0"/>
          </a:p>
          <a:p>
            <a:pPr lvl="1"/>
            <a:r>
              <a:rPr lang="el-GR" dirty="0" smtClean="0"/>
              <a:t>Μπορεί να δει/αλλάξει τα δεδομένα μας αν δεν χρησιμοποιούμε </a:t>
            </a:r>
            <a:r>
              <a:rPr lang="en-US" dirty="0" smtClean="0"/>
              <a:t>HTTPS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node </a:t>
            </a:r>
            <a:r>
              <a:rPr lang="el-GR" dirty="0" smtClean="0"/>
              <a:t>μπορεί να γίνει </a:t>
            </a:r>
            <a:r>
              <a:rPr lang="en-US" dirty="0" smtClean="0"/>
              <a:t>exit node </a:t>
            </a:r>
            <a:r>
              <a:rPr lang="el-GR" dirty="0" smtClean="0"/>
              <a:t>εθελοντικά αν το επιθυμεί ο χρήστης</a:t>
            </a:r>
          </a:p>
          <a:p>
            <a:pPr lvl="1"/>
            <a:r>
              <a:rPr lang="el-GR" dirty="0" smtClean="0"/>
              <a:t>Απενεργοποιημένο </a:t>
            </a:r>
            <a:r>
              <a:rPr lang="en-US" dirty="0" smtClean="0"/>
              <a:t>by default</a:t>
            </a:r>
            <a:endParaRPr lang="el-GR" dirty="0" smtClean="0"/>
          </a:p>
          <a:p>
            <a:pPr lvl="1"/>
            <a:r>
              <a:rPr lang="el-GR" dirty="0" smtClean="0"/>
              <a:t>Ενδεχομένως να είστε νομικά υπεύθυνοι για το </a:t>
            </a:r>
            <a:r>
              <a:rPr lang="en-US" dirty="0" smtClean="0"/>
              <a:t>traffic </a:t>
            </a:r>
            <a:r>
              <a:rPr lang="el-GR" dirty="0" smtClean="0"/>
              <a:t>που βγαίνει από τη σύνδεσή σας</a:t>
            </a:r>
            <a:endParaRPr lang="en-US" dirty="0" smtClean="0"/>
          </a:p>
          <a:p>
            <a:r>
              <a:rPr lang="el-GR" dirty="0" smtClean="0"/>
              <a:t>Ένα </a:t>
            </a:r>
            <a:r>
              <a:rPr lang="en-US" dirty="0" smtClean="0"/>
              <a:t>node </a:t>
            </a:r>
            <a:r>
              <a:rPr lang="el-GR" dirty="0" smtClean="0"/>
              <a:t>μπορεί να γίνει </a:t>
            </a:r>
            <a:r>
              <a:rPr lang="en-US" dirty="0" smtClean="0"/>
              <a:t>relay node </a:t>
            </a:r>
            <a:r>
              <a:rPr lang="el-GR" dirty="0" smtClean="0"/>
              <a:t>εθελοντικά</a:t>
            </a:r>
          </a:p>
          <a:p>
            <a:pPr lvl="1"/>
            <a:r>
              <a:rPr lang="el-GR" dirty="0" smtClean="0"/>
              <a:t>Παρακαλούμε να γίνετε</a:t>
            </a:r>
          </a:p>
          <a:p>
            <a:pPr lvl="1"/>
            <a:r>
              <a:rPr lang="el-GR" dirty="0" smtClean="0"/>
              <a:t>Δεν υπάρχει νομικό πρόβλημα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2" y="620688"/>
            <a:ext cx="8899394" cy="56886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27984" y="3175054"/>
            <a:ext cx="1512168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76056" y="1700808"/>
            <a:ext cx="72008" cy="144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74693" y="132683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Relay node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0688"/>
            <a:ext cx="8899394" cy="56886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4128" y="4615214"/>
            <a:ext cx="1512168" cy="1440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40252" y="3136605"/>
            <a:ext cx="974678" cy="1508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27775" y="27373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Exit node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6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l-GR" dirty="0" smtClean="0"/>
              <a:t>ανωνυμίας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http://wtfismyip.com</a:t>
            </a:r>
            <a:r>
              <a:rPr lang="en-US" dirty="0" smtClean="0"/>
              <a:t> </a:t>
            </a:r>
            <a:r>
              <a:rPr lang="el-GR" dirty="0" smtClean="0"/>
              <a:t>με </a:t>
            </a:r>
            <a:r>
              <a:rPr lang="en-US" dirty="0" smtClean="0"/>
              <a:t>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Tor: </a:t>
            </a:r>
            <a:r>
              <a:rPr lang="el-GR" dirty="0" smtClean="0"/>
              <a:t>Όχι μόνο για </a:t>
            </a:r>
            <a:r>
              <a:rPr lang="en-US" dirty="0" smtClean="0"/>
              <a:t>browsing…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Οποιαδήποτε υπηρεσία μπορεί να περάσει μέσω </a:t>
            </a:r>
            <a:r>
              <a:rPr lang="en-US" dirty="0" smtClean="0"/>
              <a:t>Tor</a:t>
            </a:r>
          </a:p>
          <a:p>
            <a:r>
              <a:rPr lang="el-GR" dirty="0" smtClean="0"/>
              <a:t>Λειτουργεί ως </a:t>
            </a:r>
            <a:r>
              <a:rPr lang="en-US" dirty="0" smtClean="0"/>
              <a:t>SOCKS proxy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7864" y="3501008"/>
            <a:ext cx="2736304" cy="43204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(Firefox)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7864" y="3944888"/>
            <a:ext cx="2736304" cy="43204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Onion routing (Tor)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7864" y="4808984"/>
            <a:ext cx="2736304" cy="43204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(IP)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47864" y="4388768"/>
            <a:ext cx="2736304" cy="43204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Transport (TCP)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6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Προσοχή!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Πολλές εφαρμογές δεν δουλεύουν σωστά μέσω </a:t>
            </a:r>
            <a:r>
              <a:rPr lang="en-US" dirty="0" smtClean="0"/>
              <a:t>Tor</a:t>
            </a:r>
          </a:p>
          <a:p>
            <a:r>
              <a:rPr lang="el-GR" dirty="0" smtClean="0"/>
              <a:t>π.χ. </a:t>
            </a:r>
            <a:r>
              <a:rPr lang="en-US" dirty="0" smtClean="0"/>
              <a:t>Torrents</a:t>
            </a:r>
          </a:p>
          <a:p>
            <a:endParaRPr lang="en-US" dirty="0"/>
          </a:p>
          <a:p>
            <a:r>
              <a:rPr lang="el-GR" dirty="0" smtClean="0"/>
              <a:t>Μερικές φορές το </a:t>
            </a:r>
            <a:r>
              <a:rPr lang="en-US" dirty="0" smtClean="0"/>
              <a:t>IP </a:t>
            </a:r>
            <a:r>
              <a:rPr lang="el-GR" dirty="0" smtClean="0"/>
              <a:t>μας φαίνεται με τρόπους που δεν περιμένουμε</a:t>
            </a:r>
          </a:p>
          <a:p>
            <a:pPr lvl="1"/>
            <a:r>
              <a:rPr lang="en-US" dirty="0" smtClean="0"/>
              <a:t>DNS leaks: </a:t>
            </a:r>
            <a:r>
              <a:rPr lang="el-GR" dirty="0" smtClean="0"/>
              <a:t>Η εφαρμογή προσπαθεί να κάνει </a:t>
            </a:r>
            <a:r>
              <a:rPr lang="en-US" dirty="0" smtClean="0"/>
              <a:t>resolve </a:t>
            </a:r>
            <a:r>
              <a:rPr lang="el-GR" dirty="0" smtClean="0"/>
              <a:t>ένα </a:t>
            </a:r>
            <a:r>
              <a:rPr lang="en-US" dirty="0" smtClean="0"/>
              <a:t>IP </a:t>
            </a:r>
            <a:r>
              <a:rPr lang="el-GR" dirty="0" smtClean="0"/>
              <a:t>και στέλνει το </a:t>
            </a:r>
            <a:r>
              <a:rPr lang="en-US" dirty="0" smtClean="0"/>
              <a:t>DNS </a:t>
            </a:r>
            <a:r>
              <a:rPr lang="el-GR" dirty="0" smtClean="0"/>
              <a:t>ερώτημα εκτός </a:t>
            </a:r>
            <a:r>
              <a:rPr lang="en-US" dirty="0" smtClean="0"/>
              <a:t>Tor</a:t>
            </a:r>
          </a:p>
          <a:p>
            <a:endParaRPr lang="en-US" dirty="0"/>
          </a:p>
          <a:p>
            <a:r>
              <a:rPr lang="en-US" dirty="0" smtClean="0"/>
              <a:t>Tails: </a:t>
            </a:r>
            <a:r>
              <a:rPr lang="el-GR" dirty="0" smtClean="0"/>
              <a:t>Διανομή </a:t>
            </a:r>
            <a:r>
              <a:rPr lang="en-US" dirty="0" smtClean="0"/>
              <a:t>Linux </a:t>
            </a:r>
            <a:r>
              <a:rPr lang="el-GR" dirty="0" smtClean="0"/>
              <a:t>που φροντίζει όλα να περνούν από  </a:t>
            </a:r>
            <a:r>
              <a:rPr lang="en-US" dirty="0" smtClean="0"/>
              <a:t>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688" y="-243408"/>
            <a:ext cx="11934352" cy="69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Ανώνυμο</a:t>
            </a:r>
            <a:r>
              <a:rPr lang="en-US" dirty="0" smtClean="0"/>
              <a:t> browsing </a:t>
            </a:r>
            <a:r>
              <a:rPr lang="el-GR" dirty="0" smtClean="0"/>
              <a:t>με </a:t>
            </a:r>
            <a:r>
              <a:rPr lang="en-US" dirty="0" smtClean="0"/>
              <a:t>Tor</a:t>
            </a:r>
          </a:p>
          <a:p>
            <a:r>
              <a:rPr lang="en-US" dirty="0" smtClean="0"/>
              <a:t>Onion routing</a:t>
            </a:r>
          </a:p>
          <a:p>
            <a:r>
              <a:rPr lang="el-GR" dirty="0" smtClean="0"/>
              <a:t>Ασφαλές </a:t>
            </a:r>
            <a:r>
              <a:rPr lang="en-US" dirty="0" smtClean="0"/>
              <a:t>chat </a:t>
            </a:r>
            <a:r>
              <a:rPr lang="el-GR" dirty="0" smtClean="0"/>
              <a:t>με </a:t>
            </a:r>
            <a:r>
              <a:rPr lang="en-US" dirty="0" smtClean="0"/>
              <a:t>OTR</a:t>
            </a:r>
          </a:p>
          <a:p>
            <a:r>
              <a:rPr lang="en-US" dirty="0" smtClean="0"/>
              <a:t>Forward secrecy</a:t>
            </a:r>
          </a:p>
          <a:p>
            <a:r>
              <a:rPr lang="en-US" dirty="0" smtClean="0"/>
              <a:t>Deniability</a:t>
            </a:r>
          </a:p>
          <a:p>
            <a:r>
              <a:rPr lang="el-GR" dirty="0" smtClean="0"/>
              <a:t>Το κρυπτονόμισμα </a:t>
            </a:r>
            <a:r>
              <a:rPr lang="en-US" dirty="0" err="1" smtClean="0"/>
              <a:t>bitcoin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373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27384"/>
            <a:ext cx="6885384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Εκτός από τον </a:t>
            </a:r>
            <a:r>
              <a:rPr lang="en-US" dirty="0" smtClean="0"/>
              <a:t>client</a:t>
            </a:r>
            <a:r>
              <a:rPr lang="el-GR" dirty="0" smtClean="0"/>
              <a:t>, κρύβεται και ο </a:t>
            </a:r>
            <a:r>
              <a:rPr lang="en-US" dirty="0" smtClean="0"/>
              <a:t>server</a:t>
            </a:r>
          </a:p>
          <a:p>
            <a:r>
              <a:rPr lang="el-GR" dirty="0" smtClean="0"/>
              <a:t>Δεν είναι προσβάσιμα στο κανονικό </a:t>
            </a:r>
            <a:r>
              <a:rPr lang="en-US" dirty="0" smtClean="0"/>
              <a:t>Internet</a:t>
            </a:r>
          </a:p>
          <a:p>
            <a:pPr lvl="1"/>
            <a:r>
              <a:rPr lang="en-US" dirty="0" err="1" smtClean="0"/>
              <a:t>Clearnet</a:t>
            </a:r>
            <a:r>
              <a:rPr lang="en-US" dirty="0" smtClean="0"/>
              <a:t>: </a:t>
            </a:r>
            <a:r>
              <a:rPr lang="el-GR" dirty="0" smtClean="0"/>
              <a:t>Προσβάσιμα μέσω ενός κανονικού </a:t>
            </a:r>
            <a:r>
              <a:rPr lang="en-US" dirty="0" smtClean="0"/>
              <a:t>browser</a:t>
            </a:r>
            <a:endParaRPr lang="en-US" dirty="0"/>
          </a:p>
          <a:p>
            <a:pPr lvl="1"/>
            <a:r>
              <a:rPr lang="en-US" dirty="0" err="1" smtClean="0"/>
              <a:t>Darknet</a:t>
            </a:r>
            <a:r>
              <a:rPr lang="en-US" dirty="0" smtClean="0"/>
              <a:t> </a:t>
            </a:r>
            <a:r>
              <a:rPr lang="el-GR" dirty="0" smtClean="0"/>
              <a:t>ή </a:t>
            </a:r>
            <a:r>
              <a:rPr lang="en-US" dirty="0" smtClean="0"/>
              <a:t>Deep web: </a:t>
            </a:r>
            <a:r>
              <a:rPr lang="el-GR" dirty="0" smtClean="0"/>
              <a:t>Πρόσβαση μόνο μέσω </a:t>
            </a:r>
            <a:r>
              <a:rPr lang="en-US" dirty="0" smtClean="0"/>
              <a:t>Tor</a:t>
            </a:r>
            <a:endParaRPr lang="el-GR" dirty="0" smtClean="0"/>
          </a:p>
          <a:p>
            <a:r>
              <a:rPr lang="en-US" dirty="0"/>
              <a:t>6</a:t>
            </a:r>
            <a:r>
              <a:rPr lang="en-US" dirty="0" smtClean="0"/>
              <a:t> Tor relay hops</a:t>
            </a:r>
          </a:p>
          <a:p>
            <a:r>
              <a:rPr lang="el-GR" dirty="0" smtClean="0"/>
              <a:t>Τα δεδομένα δεν βγαίνουν ποτέ από το </a:t>
            </a:r>
            <a:r>
              <a:rPr lang="en-US" dirty="0" smtClean="0"/>
              <a:t>Tor </a:t>
            </a:r>
            <a:r>
              <a:rPr lang="el-GR" dirty="0" smtClean="0"/>
              <a:t>δίκτυο</a:t>
            </a:r>
            <a:endParaRPr lang="en-US" dirty="0" smtClean="0"/>
          </a:p>
          <a:p>
            <a:r>
              <a:rPr lang="el-GR" dirty="0" smtClean="0"/>
              <a:t>Αντίστοιχη διαδικασία με πριν, αλλά χωρίς </a:t>
            </a:r>
            <a:r>
              <a:rPr lang="en-US" dirty="0" smtClean="0"/>
              <a:t>exit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06896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OTR: Off-the-record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Συμβατικό </a:t>
            </a:r>
            <a:r>
              <a:rPr lang="en-US" dirty="0" smtClean="0"/>
              <a:t>chat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Παραδοσιακά συστήματα </a:t>
            </a:r>
            <a:r>
              <a:rPr lang="en-US" dirty="0" smtClean="0"/>
              <a:t>chat</a:t>
            </a:r>
            <a:endParaRPr lang="el-GR" dirty="0" smtClean="0"/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Skype</a:t>
            </a:r>
          </a:p>
          <a:p>
            <a:pPr lvl="1"/>
            <a:r>
              <a:rPr lang="en-US" dirty="0" smtClean="0"/>
              <a:t>Google Talk</a:t>
            </a:r>
          </a:p>
          <a:p>
            <a:pPr lvl="1"/>
            <a:r>
              <a:rPr lang="en-US" dirty="0" smtClean="0"/>
              <a:t>MSN</a:t>
            </a:r>
          </a:p>
        </p:txBody>
      </p:sp>
    </p:spTree>
    <p:extLst>
      <p:ext uri="{BB962C8B-B14F-4D97-AF65-F5344CB8AC3E}">
        <p14:creationId xmlns:p14="http://schemas.microsoft.com/office/powerpoint/2010/main" val="18043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Συμβατικό</a:t>
            </a:r>
            <a:r>
              <a:rPr lang="en-US" dirty="0" smtClean="0"/>
              <a:t> chat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0675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κρυπτογραφεί με το δημόσιο κλειδί του </a:t>
            </a:r>
            <a:r>
              <a:rPr lang="en-US" dirty="0" smtClean="0"/>
              <a:t>Facebook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Facebook </a:t>
            </a:r>
            <a:r>
              <a:rPr lang="el-GR" dirty="0" smtClean="0"/>
              <a:t>αποκρυπτογραφεί με το ιδιωτικό κλειδί του</a:t>
            </a:r>
            <a:endParaRPr lang="en-US" dirty="0" smtClean="0"/>
          </a:p>
          <a:p>
            <a:r>
              <a:rPr lang="el-GR" dirty="0" smtClean="0"/>
              <a:t>Το </a:t>
            </a:r>
            <a:r>
              <a:rPr lang="en-US" dirty="0" smtClean="0"/>
              <a:t>Facebook </a:t>
            </a:r>
            <a:r>
              <a:rPr lang="el-GR" dirty="0" smtClean="0"/>
              <a:t>κρυπτογραφεί με το δημόσιο κλειδί του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</a:t>
            </a:r>
            <a:r>
              <a:rPr lang="el-GR" dirty="0" smtClean="0"/>
              <a:t> αποκρυπτογραφεί με το ιδιωτικό κλειδί του</a:t>
            </a:r>
            <a:endParaRPr lang="en-US" dirty="0" smtClean="0"/>
          </a:p>
          <a:p>
            <a:r>
              <a:rPr lang="el-GR" dirty="0" smtClean="0"/>
              <a:t>Όμως η ίδια η υπηρεσία βλέπει καθαρό κείμενο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facebook_logo_detail.gif (574×61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61" y="5013176"/>
            <a:ext cx="1218878" cy="13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2" y="4687522"/>
            <a:ext cx="411480" cy="1325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95" y="4869160"/>
            <a:ext cx="407068" cy="1325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030" y="6013402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9037" y="6195040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7704" y="5661248"/>
            <a:ext cx="1443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35582" y="5241293"/>
            <a:ext cx="189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2944709"/>
            <a:ext cx="8229600" cy="988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397572"/>
            <a:ext cx="583738" cy="4412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418" y="5408770"/>
            <a:ext cx="468502" cy="46850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824201" y="5684408"/>
            <a:ext cx="1443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52079" y="5264453"/>
            <a:ext cx="189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145" y="5420732"/>
            <a:ext cx="583738" cy="4412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915" y="5431930"/>
            <a:ext cx="468502" cy="4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Συμβατικό </a:t>
            </a:r>
            <a:r>
              <a:rPr lang="en-US" dirty="0" smtClean="0"/>
              <a:t>chat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Facebook </a:t>
            </a:r>
            <a:r>
              <a:rPr lang="el-GR" dirty="0" smtClean="0"/>
              <a:t>διαβάζει το </a:t>
            </a:r>
            <a:r>
              <a:rPr lang="en-US" dirty="0" smtClean="0"/>
              <a:t>chat </a:t>
            </a:r>
            <a:r>
              <a:rPr lang="el-GR" dirty="0" smtClean="0"/>
              <a:t>μας!</a:t>
            </a:r>
          </a:p>
          <a:p>
            <a:r>
              <a:rPr lang="el-GR" dirty="0" smtClean="0"/>
              <a:t>Είναι στην πράξη</a:t>
            </a:r>
            <a:r>
              <a:rPr lang="en-US" dirty="0" smtClean="0"/>
              <a:t> </a:t>
            </a:r>
            <a:r>
              <a:rPr lang="el-GR" dirty="0" smtClean="0"/>
              <a:t>«νόμιμος» </a:t>
            </a:r>
            <a:r>
              <a:rPr lang="en-US" dirty="0" smtClean="0"/>
              <a:t>man-in-the-middle</a:t>
            </a:r>
            <a:endParaRPr lang="el-GR" dirty="0" smtClean="0"/>
          </a:p>
          <a:p>
            <a:r>
              <a:rPr lang="el-GR" dirty="0" smtClean="0"/>
              <a:t>Υπηρεσία βλέπει τα δεδομένα μας</a:t>
            </a:r>
          </a:p>
          <a:p>
            <a:r>
              <a:rPr lang="el-GR" dirty="0" smtClean="0"/>
              <a:t>Τα </a:t>
            </a:r>
            <a:r>
              <a:rPr lang="el-GR" dirty="0"/>
              <a:t>αποθηκεύει</a:t>
            </a:r>
          </a:p>
          <a:p>
            <a:r>
              <a:rPr lang="el-GR" dirty="0"/>
              <a:t>Μπορεί να τα αποκαλύψει αν υπάρχει </a:t>
            </a:r>
            <a:r>
              <a:rPr lang="el-GR" dirty="0" smtClean="0"/>
              <a:t>ένταλμα</a:t>
            </a:r>
          </a:p>
          <a:p>
            <a:r>
              <a:rPr lang="el-GR" dirty="0" smtClean="0"/>
              <a:t>Μπορεί να μας στείλει ό,τι θέλει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2" y="4687522"/>
            <a:ext cx="411480" cy="1325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95" y="4869160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030" y="6013402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9037" y="6195040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7704" y="5661248"/>
            <a:ext cx="1443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35582" y="5241293"/>
            <a:ext cx="189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5397572"/>
            <a:ext cx="583738" cy="441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18" y="5408770"/>
            <a:ext cx="468502" cy="46850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24201" y="5684408"/>
            <a:ext cx="1443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52079" y="5264453"/>
            <a:ext cx="189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145" y="5420732"/>
            <a:ext cx="583738" cy="4412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15" y="5431930"/>
            <a:ext cx="468502" cy="468502"/>
          </a:xfrm>
          <a:prstGeom prst="rect">
            <a:avLst/>
          </a:prstGeom>
        </p:spPr>
      </p:pic>
      <p:pic>
        <p:nvPicPr>
          <p:cNvPr id="16" name="Picture 2" descr="facebook_logo_detail.gif (574×614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61" y="5013176"/>
            <a:ext cx="1218878" cy="13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>
            <a:off x="4600988" y="4687522"/>
            <a:ext cx="187036" cy="280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0229" y="421548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βλέπει τα δεδομένα μας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7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</a:t>
            </a:r>
            <a:r>
              <a:rPr lang="en-US" dirty="0" smtClean="0"/>
              <a:t>end-to-end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κρυπτογραφεί δεδομένα για 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Facebook </a:t>
            </a:r>
            <a:r>
              <a:rPr lang="el-GR" dirty="0" smtClean="0"/>
              <a:t>βλέπει μόνο κρυπτογραφημένα δεδομένα</a:t>
            </a:r>
            <a:endParaRPr lang="en-US" dirty="0"/>
          </a:p>
        </p:txBody>
      </p:sp>
      <p:pic>
        <p:nvPicPr>
          <p:cNvPr id="4" name="Picture 2" descr="facebook_logo_detail.gif (574×61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91" y="5009339"/>
            <a:ext cx="1218878" cy="13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76" y="4740844"/>
            <a:ext cx="411480" cy="1325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27" y="4945982"/>
            <a:ext cx="407068" cy="1325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5024" y="6066724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6769" y="6271862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1607" y="5661248"/>
            <a:ext cx="3320593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688" y="5403784"/>
            <a:ext cx="583738" cy="4412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27" y="5426996"/>
            <a:ext cx="468502" cy="4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OTR client </a:t>
            </a:r>
            <a:r>
              <a:rPr lang="el-GR" dirty="0" smtClean="0"/>
              <a:t>έχει ένα ζεύγος κλειδιών</a:t>
            </a:r>
            <a:endParaRPr lang="en-US" dirty="0" smtClean="0"/>
          </a:p>
          <a:p>
            <a:r>
              <a:rPr lang="el-GR" dirty="0" smtClean="0"/>
              <a:t>Ασύμμετρη κρυπτογραφία</a:t>
            </a:r>
          </a:p>
          <a:p>
            <a:r>
              <a:rPr lang="el-GR" dirty="0" smtClean="0"/>
              <a:t>Κλειδιά </a:t>
            </a:r>
            <a:r>
              <a:rPr lang="en-US" dirty="0" smtClean="0"/>
              <a:t>DSA</a:t>
            </a:r>
          </a:p>
          <a:p>
            <a:r>
              <a:rPr lang="el-GR" dirty="0" smtClean="0"/>
              <a:t>Έχουμε ένα</a:t>
            </a:r>
            <a:r>
              <a:rPr lang="el-GR" dirty="0"/>
              <a:t> </a:t>
            </a:r>
            <a:r>
              <a:rPr lang="el-GR" dirty="0" smtClean="0"/>
              <a:t>αποτύπωμα ανά λογαριασμό ανά </a:t>
            </a:r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και πιστοποίηση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 μηνύματα κρυπτογραφούνται</a:t>
            </a:r>
          </a:p>
          <a:p>
            <a:r>
              <a:rPr lang="el-GR" dirty="0" smtClean="0"/>
              <a:t>... αλλά υπογράφονται και ψηφιακά</a:t>
            </a:r>
          </a:p>
          <a:p>
            <a:r>
              <a:rPr lang="el-GR" dirty="0" smtClean="0"/>
              <a:t>Μπορούμε να είμαστε σίγουροι ότι ο συνομιλιτής μας έγραψε αυτά που έγραψε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Forward Secrecy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κάθε μήνυμα χρησιμοποιείται ένα τυχαίο συμμετρικό κλειδί</a:t>
            </a:r>
          </a:p>
          <a:p>
            <a:r>
              <a:rPr lang="el-GR" dirty="0" smtClean="0"/>
              <a:t>Το κλειδί αυτό δεν στέλνεται ποτέ στο δίκτυο</a:t>
            </a:r>
            <a:endParaRPr lang="en-US" dirty="0" smtClean="0"/>
          </a:p>
          <a:p>
            <a:pPr lvl="1"/>
            <a:r>
              <a:rPr lang="en-US" dirty="0" err="1" smtClean="0"/>
              <a:t>Diffie</a:t>
            </a:r>
            <a:r>
              <a:rPr lang="en-US" dirty="0" smtClean="0"/>
              <a:t>-Hellman</a:t>
            </a:r>
            <a:endParaRPr lang="el-GR" dirty="0" smtClean="0"/>
          </a:p>
          <a:p>
            <a:pPr lvl="1"/>
            <a:r>
              <a:rPr lang="el-GR" dirty="0" smtClean="0"/>
              <a:t>..αλλά και οι 2 συνομιλητές καταλήγουν στο ίδιο μυστικό κλειδί</a:t>
            </a:r>
          </a:p>
          <a:p>
            <a:r>
              <a:rPr lang="el-GR" dirty="0" smtClean="0"/>
              <a:t>Αν ποτέ κατασχεθεί κάποιο ή και τα 2 </a:t>
            </a:r>
            <a:r>
              <a:rPr lang="en-US" dirty="0" smtClean="0"/>
              <a:t>DSA </a:t>
            </a:r>
            <a:r>
              <a:rPr lang="el-GR" dirty="0" smtClean="0"/>
              <a:t>κλειδιά, δεν μπορούν να διαβαστούν παλαιότερα μηνύματα ακόμα κι αν έχουν υποκλαπεί!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smtClean="0"/>
              <a:t>OTR </a:t>
            </a:r>
            <a:r>
              <a:rPr lang="el-GR" dirty="0" smtClean="0"/>
              <a:t>για 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Linux</a:t>
            </a:r>
            <a:r>
              <a:rPr lang="el-GR" dirty="0" smtClean="0"/>
              <a:t> ή </a:t>
            </a:r>
            <a:r>
              <a:rPr lang="en-US" dirty="0" smtClean="0"/>
              <a:t>Windows</a:t>
            </a:r>
            <a:r>
              <a:rPr lang="en-US" dirty="0"/>
              <a:t>, </a:t>
            </a:r>
            <a:r>
              <a:rPr lang="en-US" dirty="0" smtClean="0"/>
              <a:t>Pidgin</a:t>
            </a:r>
            <a:r>
              <a:rPr lang="el-GR" dirty="0" smtClean="0"/>
              <a:t> &amp; </a:t>
            </a:r>
            <a:r>
              <a:rPr lang="en-US" dirty="0" smtClean="0"/>
              <a:t>OTR: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://www.pidgin.im</a:t>
            </a:r>
            <a:r>
              <a:rPr lang="en-US" dirty="0" smtClean="0">
                <a:hlinkClick r:id="rId2"/>
              </a:rPr>
              <a:t>/</a:t>
            </a:r>
            <a:endParaRPr lang="el-GR" dirty="0" smtClean="0"/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otr.cypherpunks.ca</a:t>
            </a:r>
            <a:r>
              <a:rPr lang="el-GR" dirty="0" smtClean="0"/>
              <a:t> 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Mac, </a:t>
            </a:r>
            <a:r>
              <a:rPr lang="en-US" dirty="0" err="1" smtClean="0"/>
              <a:t>Adium</a:t>
            </a:r>
            <a:r>
              <a:rPr lang="en-US" dirty="0" smtClean="0"/>
              <a:t>:</a:t>
            </a:r>
          </a:p>
          <a:p>
            <a:pPr lvl="2"/>
            <a:r>
              <a:rPr lang="en-US" dirty="0">
                <a:hlinkClick r:id="rId4"/>
              </a:rPr>
              <a:t>https://adium.im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l-GR" dirty="0" smtClean="0"/>
              <a:t>Εγκαταστήστε τ</a:t>
            </a:r>
            <a:r>
              <a:rPr lang="el-GR" dirty="0"/>
              <a:t>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383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Bob </a:t>
            </a:r>
            <a:r>
              <a:rPr lang="el-GR" dirty="0" smtClean="0"/>
              <a:t>ξέρει ότι τα μηνύματα που λαμβάνει τα έχει γράψει η </a:t>
            </a:r>
            <a:r>
              <a:rPr lang="en-US" dirty="0" smtClean="0"/>
              <a:t>Alice</a:t>
            </a:r>
            <a:endParaRPr lang="el-GR" dirty="0" smtClean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δεν μπορεί να αποδείξει σε τρίτους μετέπειτα ότι τα έγραψε η </a:t>
            </a:r>
            <a:r>
              <a:rPr lang="en-US" dirty="0" smtClean="0"/>
              <a:t>Alice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Επιβεβαίωση αποτυπώματος</a:t>
            </a:r>
            <a:r>
              <a:rPr lang="en-US" dirty="0" smtClean="0"/>
              <a:t> OTR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Πρέπει να επιβεβαιώσουμε ότι το κλειδί που μας παρουσιάζεται ανήκει στον άνθρωπο που πιστεύουμε</a:t>
            </a:r>
          </a:p>
          <a:p>
            <a:pPr lvl="1"/>
            <a:r>
              <a:rPr lang="el-GR" dirty="0" smtClean="0"/>
              <a:t>Παρόμοια με την </a:t>
            </a:r>
            <a:r>
              <a:rPr lang="en-US" dirty="0" smtClean="0"/>
              <a:t>GPG </a:t>
            </a:r>
            <a:r>
              <a:rPr lang="el-GR" dirty="0" smtClean="0"/>
              <a:t>υπογραφή κλειδιού</a:t>
            </a:r>
          </a:p>
          <a:p>
            <a:r>
              <a:rPr lang="el-GR" dirty="0" smtClean="0"/>
              <a:t>Διάφοροι τρόποι επιβεβαίωσης</a:t>
            </a:r>
          </a:p>
          <a:p>
            <a:r>
              <a:rPr lang="el-GR" dirty="0" smtClean="0"/>
              <a:t>Τυπικά ζητάμε από τον ιδιοκτήτη του </a:t>
            </a:r>
            <a:r>
              <a:rPr lang="en-US" dirty="0" smtClean="0"/>
              <a:t>OTR </a:t>
            </a:r>
            <a:r>
              <a:rPr lang="el-GR" dirty="0" smtClean="0"/>
              <a:t>κλειδιού να το υπογράψει με το</a:t>
            </a:r>
            <a:r>
              <a:rPr lang="en-US" dirty="0" smtClean="0"/>
              <a:t> GPG </a:t>
            </a:r>
            <a:r>
              <a:rPr lang="el-GR" dirty="0" smtClean="0"/>
              <a:t>κλειδί του</a:t>
            </a:r>
          </a:p>
          <a:p>
            <a:pPr lvl="1"/>
            <a:r>
              <a:rPr lang="en-US" dirty="0" smtClean="0">
                <a:hlinkClick r:id="rId2"/>
              </a:rPr>
              <a:t>http://petrosagg.com/otr.txt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https://dionyziz.com/otr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Επιβεβαίωση αποτυπώματος </a:t>
            </a:r>
            <a:r>
              <a:rPr lang="en-US" dirty="0" smtClean="0"/>
              <a:t>OTR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Επιβεβαιώνουμε ότι το </a:t>
            </a:r>
            <a:r>
              <a:rPr lang="en-US" dirty="0" smtClean="0"/>
              <a:t>OTR </a:t>
            </a:r>
            <a:r>
              <a:rPr lang="el-GR" dirty="0" smtClean="0"/>
              <a:t>αποτύπωμα που φαίνεται στο πρόγραμμα </a:t>
            </a:r>
            <a:r>
              <a:rPr lang="en-US" dirty="0" smtClean="0"/>
              <a:t>chat </a:t>
            </a:r>
            <a:r>
              <a:rPr lang="el-GR" dirty="0" smtClean="0"/>
              <a:t>ταιριάζει με το </a:t>
            </a:r>
            <a:r>
              <a:rPr lang="en-US" dirty="0" smtClean="0"/>
              <a:t>GPG </a:t>
            </a:r>
            <a:r>
              <a:rPr lang="el-GR" dirty="0" smtClean="0"/>
              <a:t>υπογεγραμμένο </a:t>
            </a:r>
            <a:r>
              <a:rPr lang="en-US" dirty="0" smtClean="0"/>
              <a:t>OTR </a:t>
            </a:r>
            <a:r>
              <a:rPr lang="el-GR" dirty="0" smtClean="0"/>
              <a:t>αποτύπωμα</a:t>
            </a:r>
          </a:p>
          <a:p>
            <a:r>
              <a:rPr lang="el-GR" dirty="0" smtClean="0"/>
              <a:t>Επιβεβαιώνουμε την ψηφιακή υπογραφή </a:t>
            </a:r>
            <a:r>
              <a:rPr lang="en-US" dirty="0" smtClean="0"/>
              <a:t>GPG</a:t>
            </a:r>
          </a:p>
          <a:p>
            <a:r>
              <a:rPr lang="el-GR" dirty="0" smtClean="0"/>
              <a:t>Επιβεβαιώνουμε ότι το </a:t>
            </a:r>
            <a:r>
              <a:rPr lang="en-US" dirty="0" smtClean="0"/>
              <a:t>GPG </a:t>
            </a:r>
            <a:r>
              <a:rPr lang="el-GR" dirty="0" smtClean="0"/>
              <a:t>κλειδί είναι αυτό το οποίο ήδη εμπιστευόμαστε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OTR</a:t>
            </a:r>
            <a:r>
              <a:rPr lang="el-GR" dirty="0" smtClean="0"/>
              <a:t> </a:t>
            </a: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108" y="0"/>
            <a:ext cx="94862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8193479" y="3124870"/>
            <a:ext cx="159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Image ©</a:t>
            </a:r>
            <a:r>
              <a:rPr lang="en-US" sz="1400" dirty="0" err="1" smtClean="0">
                <a:solidFill>
                  <a:schemeClr val="bg1"/>
                </a:solidFill>
              </a:rPr>
              <a:t>carbonism</a:t>
            </a:r>
            <a:endParaRPr lang="el-G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Κατεβάστε &amp; εγκαταστήστε το </a:t>
            </a:r>
            <a:r>
              <a:rPr lang="en-US" dirty="0" err="1" smtClean="0"/>
              <a:t>multibit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https://multibit.org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1026" name="Picture 2" descr="https://multibit.org/images/common/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00"/>
            <a:ext cx="7858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είναι το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Ψηφιακό νόμισμα</a:t>
            </a:r>
            <a:endParaRPr lang="el-GR" dirty="0"/>
          </a:p>
          <a:p>
            <a:r>
              <a:rPr lang="el-GR" dirty="0" smtClean="0"/>
              <a:t>Για αληθινές </a:t>
            </a:r>
            <a:r>
              <a:rPr lang="el-GR" b="1" dirty="0" smtClean="0"/>
              <a:t>αγορές</a:t>
            </a:r>
          </a:p>
          <a:p>
            <a:pPr lvl="1"/>
            <a:r>
              <a:rPr lang="en-US" b="1" dirty="0" smtClean="0"/>
              <a:t>Online</a:t>
            </a:r>
          </a:p>
          <a:p>
            <a:pPr lvl="1"/>
            <a:r>
              <a:rPr lang="el-GR" b="1" dirty="0" smtClean="0"/>
              <a:t>Από κοντά</a:t>
            </a:r>
          </a:p>
          <a:p>
            <a:r>
              <a:rPr lang="el-GR" b="1" dirty="0" smtClean="0"/>
              <a:t>Αντικαταστάτης </a:t>
            </a:r>
            <a:r>
              <a:rPr lang="el-GR" dirty="0" smtClean="0"/>
              <a:t>(?) του </a:t>
            </a:r>
            <a:r>
              <a:rPr lang="el-GR" b="1" dirty="0" smtClean="0"/>
              <a:t>€ </a:t>
            </a:r>
            <a:r>
              <a:rPr lang="el-GR" dirty="0" smtClean="0"/>
              <a:t>και του </a:t>
            </a:r>
            <a:r>
              <a:rPr lang="el-GR" b="1" dirty="0" smtClean="0"/>
              <a:t>$</a:t>
            </a:r>
          </a:p>
        </p:txBody>
      </p:sp>
      <p:pic>
        <p:nvPicPr>
          <p:cNvPr id="10242" name="Picture 2" descr="http://www.paranormalknowledge.com/wp-content/uploads/2009/07/mo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267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tvtropes.org/pmwiki/pub/images/Casper-Friendly-Ghost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514" y="457200"/>
            <a:ext cx="3276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47663"/>
            <a:ext cx="5181600" cy="1143000"/>
          </a:xfrm>
        </p:spPr>
        <p:txBody>
          <a:bodyPr/>
          <a:lstStyle/>
          <a:p>
            <a:pPr algn="l"/>
            <a:r>
              <a:rPr lang="el-GR" dirty="0" smtClean="0"/>
              <a:t>Ιστορία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490663"/>
            <a:ext cx="5791200" cy="4635500"/>
          </a:xfrm>
        </p:spPr>
        <p:txBody>
          <a:bodyPr>
            <a:normAutofit/>
          </a:bodyPr>
          <a:lstStyle/>
          <a:p>
            <a:r>
              <a:rPr lang="en-US" b="1" dirty="0" smtClean="0"/>
              <a:t>Wei Dai</a:t>
            </a:r>
            <a:r>
              <a:rPr lang="en-US" dirty="0" smtClean="0"/>
              <a:t>, 1998: “</a:t>
            </a:r>
            <a:r>
              <a:rPr lang="en-US" dirty="0" err="1" smtClean="0">
                <a:hlinkClick r:id="rId4"/>
              </a:rPr>
              <a:t>Bmoney</a:t>
            </a:r>
            <a:r>
              <a:rPr lang="en-US" dirty="0" smtClean="0"/>
              <a:t>” (</a:t>
            </a:r>
            <a:r>
              <a:rPr lang="en-US" dirty="0" err="1" smtClean="0"/>
              <a:t>cypherpunks</a:t>
            </a:r>
            <a:r>
              <a:rPr lang="en-US" dirty="0" smtClean="0"/>
              <a:t>)</a:t>
            </a:r>
          </a:p>
          <a:p>
            <a:r>
              <a:rPr lang="en-US" b="1" dirty="0"/>
              <a:t>Nick </a:t>
            </a:r>
            <a:r>
              <a:rPr lang="en-US" b="1" dirty="0" err="1"/>
              <a:t>Szabo</a:t>
            </a:r>
            <a:r>
              <a:rPr lang="en-US" dirty="0"/>
              <a:t>, </a:t>
            </a:r>
            <a:r>
              <a:rPr lang="en-US" dirty="0" smtClean="0"/>
              <a:t>2005: “Bit gold”</a:t>
            </a:r>
          </a:p>
          <a:p>
            <a:r>
              <a:rPr lang="en-US" b="1" dirty="0" smtClean="0"/>
              <a:t>Satoshi </a:t>
            </a:r>
            <a:r>
              <a:rPr lang="en-US" b="1" dirty="0" err="1" smtClean="0"/>
              <a:t>Nakamoto</a:t>
            </a:r>
            <a:r>
              <a:rPr lang="en-US" dirty="0" smtClean="0"/>
              <a:t>, 2008: ”</a:t>
            </a:r>
            <a:r>
              <a:rPr lang="en-US" u="sng" dirty="0" err="1" smtClean="0">
                <a:hlinkClick r:id="rId5"/>
              </a:rPr>
              <a:t>Bitcoin</a:t>
            </a:r>
            <a:r>
              <a:rPr lang="en-US" u="sng" dirty="0">
                <a:hlinkClick r:id="rId5"/>
              </a:rPr>
              <a:t>: A Peer-to-Peer Electronic Cash </a:t>
            </a:r>
            <a:r>
              <a:rPr lang="en-US" u="sng" dirty="0" smtClean="0">
                <a:hlinkClick r:id="rId5"/>
              </a:rPr>
              <a:t>System</a:t>
            </a:r>
            <a:r>
              <a:rPr lang="en-US" i="1" dirty="0" smtClean="0"/>
              <a:t>"</a:t>
            </a:r>
          </a:p>
          <a:p>
            <a:r>
              <a:rPr lang="en-US" dirty="0" smtClean="0"/>
              <a:t>2009: </a:t>
            </a:r>
            <a:r>
              <a:rPr lang="en-US" dirty="0" err="1" smtClean="0"/>
              <a:t>bitcoind</a:t>
            </a:r>
            <a:r>
              <a:rPr lang="en-US" dirty="0" smtClean="0"/>
              <a:t> </a:t>
            </a:r>
            <a:r>
              <a:rPr lang="en-US" b="1" dirty="0" smtClean="0"/>
              <a:t>open source</a:t>
            </a:r>
            <a:r>
              <a:rPr lang="en-US" dirty="0" smtClean="0"/>
              <a:t> </a:t>
            </a:r>
            <a:r>
              <a:rPr lang="el-GR" dirty="0" smtClean="0"/>
              <a:t>σε </a:t>
            </a:r>
            <a:r>
              <a:rPr lang="en-US" dirty="0" smtClean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4169" y="6549832"/>
            <a:ext cx="1680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Casper ©Paramount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065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είναι ο </a:t>
            </a:r>
            <a:r>
              <a:rPr lang="en-US" dirty="0" smtClean="0"/>
              <a:t>Satoshi </a:t>
            </a:r>
            <a:r>
              <a:rPr lang="en-US" dirty="0" err="1" smtClean="0"/>
              <a:t>Nakamoto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Ψευδώνυμος δημιουργός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Ομάδα ή άτομο;</a:t>
            </a:r>
            <a:endParaRPr lang="en-US" dirty="0" smtClean="0"/>
          </a:p>
          <a:p>
            <a:r>
              <a:rPr lang="el-GR" dirty="0" smtClean="0"/>
              <a:t>Έγραψε το </a:t>
            </a:r>
            <a:r>
              <a:rPr lang="en-US" dirty="0" err="1" smtClean="0"/>
              <a:t>bitcoin</a:t>
            </a:r>
            <a:r>
              <a:rPr lang="en-US" dirty="0" smtClean="0"/>
              <a:t> paper</a:t>
            </a:r>
          </a:p>
          <a:p>
            <a:r>
              <a:rPr lang="el-GR" dirty="0" smtClean="0"/>
              <a:t>Έφτιαξε την πρώτη υλοποίηση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Συμμετείχε στο </a:t>
            </a:r>
            <a:r>
              <a:rPr lang="en-US" dirty="0" smtClean="0"/>
              <a:t>IRC </a:t>
            </a:r>
            <a:r>
              <a:rPr lang="el-GR" dirty="0" smtClean="0"/>
              <a:t>σε συζητήσεις σχετικές με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Έγραφε στο </a:t>
            </a:r>
            <a:r>
              <a:rPr lang="en-US" dirty="0" err="1" smtClean="0"/>
              <a:t>bitcointalk</a:t>
            </a:r>
            <a:r>
              <a:rPr lang="en-US" dirty="0" smtClean="0"/>
              <a:t> forum</a:t>
            </a:r>
          </a:p>
          <a:p>
            <a:r>
              <a:rPr lang="el-GR" dirty="0" smtClean="0"/>
              <a:t>Κατεύθυνε 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ώστε να γίνει αυτό που είναι σήμερα</a:t>
            </a:r>
          </a:p>
          <a:p>
            <a:r>
              <a:rPr lang="el-GR" dirty="0" smtClean="0"/>
              <a:t>Υποστήριζε ότι ήταν από την Ιαπωνία</a:t>
            </a:r>
          </a:p>
          <a:p>
            <a:pPr lvl="1"/>
            <a:r>
              <a:rPr lang="el-GR" dirty="0" smtClean="0"/>
              <a:t>...αλλά δεν έγραψε ποτέ λέξη Ιαπωνικών</a:t>
            </a:r>
          </a:p>
          <a:p>
            <a:r>
              <a:rPr lang="el-GR" dirty="0" smtClean="0"/>
              <a:t>Εξαφανίστηκε μυστηριωδώς ξαφνικά</a:t>
            </a:r>
          </a:p>
          <a:p>
            <a:pPr lvl="1"/>
            <a:r>
              <a:rPr lang="el-GR" dirty="0" smtClean="0"/>
              <a:t>...και δεν ξανακούσαμε από αυτόν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είναι ο </a:t>
            </a:r>
            <a:r>
              <a:rPr lang="en-US" dirty="0" smtClean="0"/>
              <a:t>Satoshi </a:t>
            </a:r>
            <a:r>
              <a:rPr lang="el-GR" dirty="0" smtClean="0"/>
              <a:t>ρε γαμώτο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Ψευδώνυμος δημιουργός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Ομάδα ή άτομο;</a:t>
            </a:r>
            <a:endParaRPr lang="en-US" dirty="0" smtClean="0"/>
          </a:p>
          <a:p>
            <a:r>
              <a:rPr lang="el-GR" dirty="0" smtClean="0"/>
              <a:t>Έγραψε το </a:t>
            </a:r>
            <a:r>
              <a:rPr lang="en-US" dirty="0" err="1" smtClean="0"/>
              <a:t>bitcoin</a:t>
            </a:r>
            <a:r>
              <a:rPr lang="en-US" dirty="0" smtClean="0"/>
              <a:t> paper</a:t>
            </a:r>
          </a:p>
          <a:p>
            <a:r>
              <a:rPr lang="el-GR" dirty="0" smtClean="0"/>
              <a:t>Έφτιαξε την πρώτη υλοποίηση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Συμμετείχε στο </a:t>
            </a:r>
            <a:r>
              <a:rPr lang="en-US" dirty="0" smtClean="0"/>
              <a:t>IRC </a:t>
            </a:r>
            <a:r>
              <a:rPr lang="el-GR" dirty="0" smtClean="0"/>
              <a:t>σε συζητήσεις σχετικές με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Έγραφε στο </a:t>
            </a:r>
            <a:r>
              <a:rPr lang="en-US" dirty="0" err="1" smtClean="0"/>
              <a:t>bitcointalk</a:t>
            </a:r>
            <a:r>
              <a:rPr lang="en-US" dirty="0" smtClean="0"/>
              <a:t> forum</a:t>
            </a:r>
          </a:p>
          <a:p>
            <a:r>
              <a:rPr lang="el-GR" dirty="0" smtClean="0"/>
              <a:t>Κατεύθυνε 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ώστε να γίνει αυτό που είναι σήμερα</a:t>
            </a:r>
          </a:p>
          <a:p>
            <a:r>
              <a:rPr lang="el-GR" dirty="0" smtClean="0"/>
              <a:t>Υποστήριζε ότι ήταν από την Ιαπωνία</a:t>
            </a:r>
          </a:p>
          <a:p>
            <a:pPr lvl="1"/>
            <a:r>
              <a:rPr lang="el-GR" dirty="0" smtClean="0"/>
              <a:t>...αλλά δεν έγραψε ποτέ λέξη Ιαπωνικών</a:t>
            </a:r>
          </a:p>
          <a:p>
            <a:r>
              <a:rPr lang="el-GR" dirty="0" smtClean="0"/>
              <a:t>Εξαφανίστηκε μυστηριωδώς ξαφνικά</a:t>
            </a:r>
          </a:p>
          <a:p>
            <a:pPr lvl="1"/>
            <a:r>
              <a:rPr lang="el-GR" dirty="0" smtClean="0"/>
              <a:t>...και δεν ξανακούσαμε από αυτόν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r_project_logo_hq.png (711×45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677227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1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Ποιος είναι ο </a:t>
            </a:r>
            <a:r>
              <a:rPr lang="en-US" dirty="0"/>
              <a:t>Satoshi </a:t>
            </a:r>
            <a:r>
              <a:rPr lang="el-GR" dirty="0"/>
              <a:t>ρε γαμώτο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Θεωρίες συνωμοσίας...</a:t>
            </a:r>
          </a:p>
          <a:p>
            <a:r>
              <a:rPr lang="el-GR" dirty="0" smtClean="0"/>
              <a:t>Είναι ένας άνθρωπος ή ομάδα;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Nick </a:t>
            </a:r>
            <a:r>
              <a:rPr lang="en-US" dirty="0" err="1" smtClean="0"/>
              <a:t>Szabo</a:t>
            </a:r>
            <a:r>
              <a:rPr lang="en-US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Wei Dai?</a:t>
            </a:r>
          </a:p>
          <a:p>
            <a:r>
              <a:rPr lang="el-GR" dirty="0" smtClean="0"/>
              <a:t>Οι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/>
              <a:t>Vili</a:t>
            </a:r>
            <a:r>
              <a:rPr lang="en-US" dirty="0"/>
              <a:t> </a:t>
            </a:r>
            <a:r>
              <a:rPr lang="en-US" dirty="0" err="1"/>
              <a:t>Lehdonvirta</a:t>
            </a:r>
            <a:r>
              <a:rPr lang="en-US" dirty="0"/>
              <a:t> </a:t>
            </a:r>
            <a:r>
              <a:rPr lang="el-GR" dirty="0" smtClean="0"/>
              <a:t>&amp; </a:t>
            </a:r>
            <a:r>
              <a:rPr lang="en-US" dirty="0" smtClean="0"/>
              <a:t>Michael Clear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Οι </a:t>
            </a:r>
            <a:r>
              <a:rPr lang="en-US" dirty="0" smtClean="0"/>
              <a:t>Neal </a:t>
            </a:r>
            <a:r>
              <a:rPr lang="en-US" dirty="0"/>
              <a:t>King, Vladimir </a:t>
            </a:r>
            <a:r>
              <a:rPr lang="en-US" dirty="0" err="1"/>
              <a:t>Oksman</a:t>
            </a:r>
            <a:r>
              <a:rPr lang="en-US" dirty="0"/>
              <a:t> </a:t>
            </a:r>
            <a:r>
              <a:rPr lang="el-GR" dirty="0" smtClean="0"/>
              <a:t>&amp; </a:t>
            </a:r>
            <a:r>
              <a:rPr lang="en-US" dirty="0" smtClean="0"/>
              <a:t>Charles </a:t>
            </a:r>
            <a:r>
              <a:rPr lang="en-US" dirty="0" err="1" smtClean="0"/>
              <a:t>Bry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Shinichi Mochizuki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/>
              <a:t>Jed </a:t>
            </a:r>
            <a:r>
              <a:rPr lang="en-US" dirty="0" err="1"/>
              <a:t>McCaleb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Dread Pirate Roberts</a:t>
            </a:r>
            <a:r>
              <a:rPr lang="el-GR" dirty="0" smtClean="0"/>
              <a:t>?</a:t>
            </a:r>
          </a:p>
          <a:p>
            <a:r>
              <a:rPr lang="el-GR" dirty="0" smtClean="0"/>
              <a:t>Απ’ ό,τι φαίνεται</a:t>
            </a:r>
            <a:r>
              <a:rPr lang="en-US" dirty="0" smtClean="0"/>
              <a:t>, </a:t>
            </a:r>
            <a:r>
              <a:rPr lang="el-GR" dirty="0" smtClean="0"/>
              <a:t>έχει κρύψει την ταυτότητά του καλά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r>
              <a:rPr lang="en-US" dirty="0" smtClean="0"/>
              <a:t>: Online </a:t>
            </a:r>
            <a:r>
              <a:rPr lang="el-GR" dirty="0" smtClean="0"/>
              <a:t>πληρωμές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Απαιτείται έμπιστη αρχή</a:t>
            </a:r>
          </a:p>
          <a:p>
            <a:r>
              <a:rPr lang="el-GR" dirty="0" smtClean="0"/>
              <a:t>Πληρωμές με </a:t>
            </a:r>
            <a:r>
              <a:rPr lang="el-GR" b="1" dirty="0" smtClean="0"/>
              <a:t>πιστωτικές κάρτες</a:t>
            </a:r>
            <a:endParaRPr lang="en-US" b="1" dirty="0" smtClean="0"/>
          </a:p>
          <a:p>
            <a:r>
              <a:rPr lang="el-GR" b="1" dirty="0" smtClean="0"/>
              <a:t>π.χ. </a:t>
            </a:r>
            <a:r>
              <a:rPr lang="en-US" b="1" dirty="0" smtClean="0"/>
              <a:t>Visa, MasterCard</a:t>
            </a:r>
            <a:endParaRPr lang="el-GR" b="1" dirty="0" smtClean="0"/>
          </a:p>
          <a:p>
            <a:r>
              <a:rPr lang="el-GR" dirty="0" smtClean="0"/>
              <a:t>Ή υπηρεσιών π.χ. </a:t>
            </a:r>
            <a:r>
              <a:rPr lang="en-US" b="1" dirty="0" smtClean="0"/>
              <a:t>PayPal </a:t>
            </a:r>
            <a:r>
              <a:rPr lang="el-GR" b="1" dirty="0" smtClean="0"/>
              <a:t>κ.ό.κ.</a:t>
            </a:r>
          </a:p>
          <a:p>
            <a:r>
              <a:rPr lang="el-GR" b="1" dirty="0" smtClean="0">
                <a:solidFill>
                  <a:srgbClr val="FF0000"/>
                </a:solidFill>
              </a:rPr>
              <a:t>Δεν υπάρχει ανωνυμία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l-GR" b="1" dirty="0" smtClean="0"/>
              <a:t>Κόστος </a:t>
            </a:r>
            <a:r>
              <a:rPr lang="el-GR" dirty="0" smtClean="0"/>
              <a:t>για τη χρήση των υπηρεσιών</a:t>
            </a:r>
          </a:p>
          <a:p>
            <a:r>
              <a:rPr lang="el-GR" dirty="0" smtClean="0"/>
              <a:t>Δεν υποστηρίζονται πολύ μικρά ποσά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06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r>
              <a:rPr lang="en-US" dirty="0" smtClean="0"/>
              <a:t>: </a:t>
            </a:r>
            <a:r>
              <a:rPr lang="el-GR" dirty="0" smtClean="0"/>
              <a:t>Χρυσός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Έχει αντικειμενική αξία</a:t>
            </a:r>
          </a:p>
          <a:p>
            <a:r>
              <a:rPr lang="el-GR" dirty="0" smtClean="0"/>
              <a:t>Αλλά...</a:t>
            </a:r>
            <a:endParaRPr lang="en-US" dirty="0" smtClean="0"/>
          </a:p>
          <a:p>
            <a:r>
              <a:rPr lang="el-GR" dirty="0" smtClean="0"/>
              <a:t>Είναι δύσχρηστος</a:t>
            </a:r>
          </a:p>
          <a:p>
            <a:r>
              <a:rPr lang="el-GR" b="1" dirty="0" smtClean="0">
                <a:solidFill>
                  <a:srgbClr val="FF0000"/>
                </a:solidFill>
              </a:rPr>
              <a:t>Αργές</a:t>
            </a:r>
            <a:r>
              <a:rPr lang="el-GR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πληρωμές</a:t>
            </a:r>
          </a:p>
          <a:p>
            <a:r>
              <a:rPr lang="el-GR" dirty="0" smtClean="0"/>
              <a:t>Δύσκολη μεταφορά</a:t>
            </a:r>
            <a:endParaRPr lang="en-US" dirty="0" smtClean="0"/>
          </a:p>
          <a:p>
            <a:r>
              <a:rPr lang="el-GR" dirty="0" smtClean="0"/>
              <a:t>Κλοπές</a:t>
            </a:r>
            <a:endParaRPr lang="el-GR" dirty="0"/>
          </a:p>
        </p:txBody>
      </p:sp>
      <p:pic>
        <p:nvPicPr>
          <p:cNvPr id="11266" name="Picture 2" descr="http://www.trengovestudios.com/images/goldba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2141537" cy="15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l-GR" dirty="0" smtClean="0"/>
              <a:t>Πρόβλημα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648200"/>
          </a:xfrm>
        </p:spPr>
        <p:txBody>
          <a:bodyPr>
            <a:normAutofit/>
          </a:bodyPr>
          <a:lstStyle/>
          <a:p>
            <a:r>
              <a:rPr lang="el-GR" b="1" dirty="0" smtClean="0"/>
              <a:t>€</a:t>
            </a:r>
            <a:r>
              <a:rPr lang="el-GR" dirty="0" smtClean="0"/>
              <a:t> και </a:t>
            </a:r>
            <a:r>
              <a:rPr lang="el-GR" b="1" dirty="0" smtClean="0"/>
              <a:t>$</a:t>
            </a:r>
            <a:r>
              <a:rPr lang="el-GR" dirty="0" smtClean="0"/>
              <a:t> ελέγχονται </a:t>
            </a:r>
            <a:r>
              <a:rPr lang="el-GR" b="1" dirty="0" smtClean="0"/>
              <a:t>κεντρικά</a:t>
            </a:r>
            <a:endParaRPr lang="en-US" b="1" dirty="0" smtClean="0"/>
          </a:p>
          <a:p>
            <a:r>
              <a:rPr lang="el-GR" dirty="0" smtClean="0"/>
              <a:t>Κεντρική τράπεζα τυπώνει χρήματα</a:t>
            </a:r>
            <a:endParaRPr lang="en-US" dirty="0" smtClean="0"/>
          </a:p>
          <a:p>
            <a:r>
              <a:rPr lang="el-GR" dirty="0" smtClean="0"/>
              <a:t>Βλέπε</a:t>
            </a:r>
            <a:r>
              <a:rPr lang="en-US" dirty="0" smtClean="0"/>
              <a:t> Federal Reserve Bank (</a:t>
            </a:r>
            <a:r>
              <a:rPr lang="el-GR" dirty="0" smtClean="0"/>
              <a:t>ιδιωτική εταιρ</a:t>
            </a:r>
            <a:r>
              <a:rPr lang="el-GR" dirty="0"/>
              <a:t>ε</a:t>
            </a:r>
            <a:r>
              <a:rPr lang="el-GR" dirty="0" smtClean="0"/>
              <a:t>ία)</a:t>
            </a:r>
            <a:endParaRPr lang="en-US" dirty="0" smtClean="0"/>
          </a:p>
          <a:p>
            <a:r>
              <a:rPr lang="el-GR" b="1" dirty="0" smtClean="0">
                <a:solidFill>
                  <a:srgbClr val="FF0000"/>
                </a:solidFill>
              </a:rPr>
              <a:t>Κεντρικά ελεγχόμενος πληθωρισμός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Παράδειγμα:</a:t>
            </a:r>
            <a:endParaRPr lang="en-US" dirty="0"/>
          </a:p>
          <a:p>
            <a:r>
              <a:rPr lang="el-GR" dirty="0" smtClean="0"/>
              <a:t>Υπάρχουν 100€ σε κυκλοφορία</a:t>
            </a:r>
          </a:p>
          <a:p>
            <a:r>
              <a:rPr lang="el-GR" dirty="0" smtClean="0"/>
              <a:t>Έχεις 1€ στην κατοχή σου</a:t>
            </a:r>
          </a:p>
          <a:p>
            <a:r>
              <a:rPr lang="el-GR" dirty="0" smtClean="0"/>
              <a:t>Τυπώνονται άλλα 100€</a:t>
            </a:r>
          </a:p>
          <a:p>
            <a:r>
              <a:rPr lang="el-GR" dirty="0" smtClean="0"/>
              <a:t>Το 1€ έχει πλέον τη μισή αξία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009305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000" b="1" dirty="0" smtClean="0"/>
              <a:t>Πόση εμπιστοσύνη έχουμε ότι θα γίνει σωστά;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1796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Λύση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Ψηφιακό νόμισμα</a:t>
            </a:r>
            <a:r>
              <a:rPr lang="en-US" dirty="0" smtClean="0"/>
              <a:t> </a:t>
            </a:r>
            <a:r>
              <a:rPr lang="en-US" b="1" dirty="0" err="1" smtClean="0"/>
              <a:t>bitcoin</a:t>
            </a:r>
            <a:endParaRPr lang="el-GR" b="1" dirty="0" smtClean="0"/>
          </a:p>
          <a:p>
            <a:r>
              <a:rPr lang="en-US" b="1" dirty="0" smtClean="0"/>
              <a:t>Peer-to-peer</a:t>
            </a:r>
            <a:r>
              <a:rPr lang="en-US" dirty="0" smtClean="0"/>
              <a:t> </a:t>
            </a:r>
            <a:r>
              <a:rPr lang="el-GR" dirty="0" smtClean="0"/>
              <a:t>δίκτυο</a:t>
            </a:r>
          </a:p>
        </p:txBody>
      </p:sp>
    </p:spTree>
    <p:extLst>
      <p:ext uri="{BB962C8B-B14F-4D97-AF65-F5344CB8AC3E}">
        <p14:creationId xmlns:p14="http://schemas.microsoft.com/office/powerpoint/2010/main" val="41660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Πλεονεκτήματα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Γρήγορες </a:t>
            </a:r>
            <a:r>
              <a:rPr lang="el-GR" dirty="0" smtClean="0"/>
              <a:t>πληρωμές</a:t>
            </a:r>
            <a:endParaRPr lang="en-US" dirty="0" smtClean="0"/>
          </a:p>
          <a:p>
            <a:pPr lvl="1"/>
            <a:r>
              <a:rPr lang="en-US" dirty="0" smtClean="0"/>
              <a:t>1 second </a:t>
            </a:r>
            <a:r>
              <a:rPr lang="el-GR" dirty="0" smtClean="0"/>
              <a:t>για μεταφορά χρημάτων</a:t>
            </a:r>
          </a:p>
          <a:p>
            <a:pPr lvl="1"/>
            <a:r>
              <a:rPr lang="el-GR" dirty="0" smtClean="0"/>
              <a:t>10 λεπτά για κρυπτογραφική πιστοποίηση</a:t>
            </a:r>
            <a:endParaRPr lang="en-US" dirty="0" smtClean="0"/>
          </a:p>
          <a:p>
            <a:r>
              <a:rPr lang="el-GR" b="1" dirty="0" smtClean="0"/>
              <a:t>Απουσία </a:t>
            </a:r>
            <a:r>
              <a:rPr lang="el-GR" dirty="0" smtClean="0"/>
              <a:t>κεντρικής αρχής</a:t>
            </a:r>
          </a:p>
          <a:p>
            <a:r>
              <a:rPr lang="el-GR" dirty="0" smtClean="0"/>
              <a:t>Αξία νομίσματος προκύπτει από την </a:t>
            </a:r>
            <a:r>
              <a:rPr lang="el-GR" b="1" dirty="0" smtClean="0"/>
              <a:t>ελεύθερη αγορά</a:t>
            </a:r>
            <a:endParaRPr lang="el-GR" dirty="0" smtClean="0"/>
          </a:p>
          <a:p>
            <a:r>
              <a:rPr lang="el-GR" b="1" dirty="0" smtClean="0"/>
              <a:t>Ασφάλεια</a:t>
            </a:r>
            <a:r>
              <a:rPr lang="el-GR" dirty="0" smtClean="0"/>
              <a:t> συναλλαγών</a:t>
            </a:r>
            <a:endParaRPr lang="en-US" dirty="0" smtClean="0"/>
          </a:p>
          <a:p>
            <a:r>
              <a:rPr lang="el-GR" b="1" dirty="0" smtClean="0"/>
              <a:t>Ανωνυμία</a:t>
            </a:r>
          </a:p>
          <a:p>
            <a:r>
              <a:rPr lang="el-GR" b="1" dirty="0" smtClean="0"/>
              <a:t>Αδυναμία παραχάραξης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623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Ιδέα!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Σύγχρονα νομίσματα </a:t>
            </a:r>
            <a:r>
              <a:rPr lang="el-GR" b="1" dirty="0" smtClean="0"/>
              <a:t>$</a:t>
            </a:r>
            <a:r>
              <a:rPr lang="el-GR" dirty="0" smtClean="0"/>
              <a:t> και </a:t>
            </a:r>
            <a:r>
              <a:rPr lang="el-GR" b="1" dirty="0" smtClean="0"/>
              <a:t>€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εικονικά</a:t>
            </a:r>
            <a:r>
              <a:rPr lang="el-GR" dirty="0" smtClean="0"/>
              <a:t> - δεν έχουν </a:t>
            </a:r>
            <a:r>
              <a:rPr lang="el-GR" b="1" dirty="0" smtClean="0"/>
              <a:t>πραγματική </a:t>
            </a:r>
            <a:r>
              <a:rPr lang="el-GR" dirty="0" smtClean="0"/>
              <a:t>αξία</a:t>
            </a:r>
          </a:p>
          <a:p>
            <a:r>
              <a:rPr lang="el-GR" dirty="0" smtClean="0"/>
              <a:t>Μπορεί να είναι </a:t>
            </a:r>
            <a:r>
              <a:rPr lang="el-GR" b="1" dirty="0" smtClean="0"/>
              <a:t>οποιοδήποτε αντικείμενο</a:t>
            </a:r>
          </a:p>
          <a:p>
            <a:r>
              <a:rPr lang="el-GR" dirty="0" smtClean="0"/>
              <a:t>Αρκεί να μην αντιγράφεται αυθαίρετα</a:t>
            </a:r>
          </a:p>
          <a:p>
            <a:r>
              <a:rPr lang="el-GR" dirty="0" smtClean="0"/>
              <a:t>Συμφωνούμε: Το τάδε </a:t>
            </a:r>
            <a:r>
              <a:rPr lang="el-GR" b="1" dirty="0" smtClean="0"/>
              <a:t>χαρτί </a:t>
            </a:r>
            <a:r>
              <a:rPr lang="el-GR" dirty="0" smtClean="0"/>
              <a:t>είναι </a:t>
            </a:r>
            <a:r>
              <a:rPr lang="el-GR" b="1" dirty="0" smtClean="0"/>
              <a:t>νόμισμα</a:t>
            </a:r>
          </a:p>
          <a:p>
            <a:endParaRPr lang="el-GR" b="1" dirty="0"/>
          </a:p>
          <a:p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Γιατί να στηριζόμαστε σε κεντρικές αρχές;</a:t>
            </a:r>
          </a:p>
          <a:p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22328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c05.deviantart.net/images2/i/2004/02/c/1/The_Matrix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39469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9718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...και όχι στην </a:t>
            </a:r>
            <a:r>
              <a:rPr lang="el-G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κρυπτογραφία</a:t>
            </a:r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l-G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8219415" y="3124870"/>
            <a:ext cx="1547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Image ©FL1P51D3</a:t>
            </a:r>
            <a:endParaRPr lang="el-G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71" y="229380"/>
            <a:ext cx="8229600" cy="1143000"/>
          </a:xfrm>
        </p:spPr>
        <p:txBody>
          <a:bodyPr/>
          <a:lstStyle/>
          <a:p>
            <a:r>
              <a:rPr lang="en-US" dirty="0" smtClean="0"/>
              <a:t>Peer-to-peer </a:t>
            </a:r>
            <a:r>
              <a:rPr lang="el-GR" dirty="0" smtClean="0"/>
              <a:t>δίκτυο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990600" y="2286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95400" y="1905000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438400" y="171994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5486400" y="2743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/>
          <p:cNvSpPr/>
          <p:nvPr/>
        </p:nvSpPr>
        <p:spPr>
          <a:xfrm>
            <a:off x="2971800" y="3505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3581400" y="176348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881743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391400" y="174171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4800600" y="5334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/>
          <p:cNvSpPr/>
          <p:nvPr/>
        </p:nvSpPr>
        <p:spPr>
          <a:xfrm>
            <a:off x="7239000" y="3200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/>
          <p:cNvSpPr/>
          <p:nvPr/>
        </p:nvSpPr>
        <p:spPr>
          <a:xfrm>
            <a:off x="2286000" y="5791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7" name="Straight Arrow Connector 16"/>
          <p:cNvCxnSpPr>
            <a:stCxn id="4" idx="4"/>
            <a:endCxn id="12" idx="0"/>
          </p:cNvCxnSpPr>
          <p:nvPr/>
        </p:nvCxnSpPr>
        <p:spPr>
          <a:xfrm flipH="1">
            <a:off x="1034143" y="2590800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10" idx="0"/>
          </p:cNvCxnSpPr>
          <p:nvPr/>
        </p:nvCxnSpPr>
        <p:spPr>
          <a:xfrm flipH="1">
            <a:off x="3124200" y="2068284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0"/>
          </p:cNvCxnSpPr>
          <p:nvPr/>
        </p:nvCxnSpPr>
        <p:spPr>
          <a:xfrm flipH="1">
            <a:off x="4953000" y="3048000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</p:cNvCxnSpPr>
          <p:nvPr/>
        </p:nvCxnSpPr>
        <p:spPr>
          <a:xfrm flipH="1">
            <a:off x="2590800" y="2001875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</p:cNvCxnSpPr>
          <p:nvPr/>
        </p:nvCxnSpPr>
        <p:spPr>
          <a:xfrm flipH="1">
            <a:off x="1186544" y="2023647"/>
            <a:ext cx="2439493" cy="24721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1" idx="2"/>
          </p:cNvCxnSpPr>
          <p:nvPr/>
        </p:nvCxnSpPr>
        <p:spPr>
          <a:xfrm>
            <a:off x="2743201" y="1894112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5"/>
            <a:endCxn id="13" idx="2"/>
          </p:cNvCxnSpPr>
          <p:nvPr/>
        </p:nvCxnSpPr>
        <p:spPr>
          <a:xfrm flipV="1">
            <a:off x="1250763" y="1894112"/>
            <a:ext cx="6140637" cy="65205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2" idx="6"/>
          </p:cNvCxnSpPr>
          <p:nvPr/>
        </p:nvCxnSpPr>
        <p:spPr>
          <a:xfrm flipH="1">
            <a:off x="1186543" y="3765363"/>
            <a:ext cx="1829894" cy="7304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4"/>
            <a:endCxn id="16" idx="0"/>
          </p:cNvCxnSpPr>
          <p:nvPr/>
        </p:nvCxnSpPr>
        <p:spPr>
          <a:xfrm flipH="1">
            <a:off x="2438400" y="3810000"/>
            <a:ext cx="685800" cy="1981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14" idx="6"/>
          </p:cNvCxnSpPr>
          <p:nvPr/>
        </p:nvCxnSpPr>
        <p:spPr>
          <a:xfrm flipH="1">
            <a:off x="5105400" y="3460563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5" idx="0"/>
          </p:cNvCxnSpPr>
          <p:nvPr/>
        </p:nvCxnSpPr>
        <p:spPr>
          <a:xfrm flipH="1">
            <a:off x="7391400" y="2068284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4"/>
          </p:cNvCxnSpPr>
          <p:nvPr/>
        </p:nvCxnSpPr>
        <p:spPr>
          <a:xfrm>
            <a:off x="1034143" y="4648200"/>
            <a:ext cx="1175657" cy="1295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5"/>
            <a:endCxn id="9" idx="1"/>
          </p:cNvCxnSpPr>
          <p:nvPr/>
        </p:nvCxnSpPr>
        <p:spPr>
          <a:xfrm>
            <a:off x="3841563" y="2023647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4" idx="1"/>
          </p:cNvCxnSpPr>
          <p:nvPr/>
        </p:nvCxnSpPr>
        <p:spPr>
          <a:xfrm>
            <a:off x="1295400" y="2634342"/>
            <a:ext cx="3549837" cy="27442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721429" y="2046512"/>
            <a:ext cx="2895600" cy="87085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86020" y="5606534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Στέφανος</a:t>
            </a:r>
            <a:endParaRPr lang="el-GR" dirty="0"/>
          </a:p>
        </p:txBody>
      </p:sp>
      <p:sp>
        <p:nvSpPr>
          <p:cNvPr id="63" name="TextBox 62"/>
          <p:cNvSpPr txBox="1"/>
          <p:nvPr/>
        </p:nvSpPr>
        <p:spPr>
          <a:xfrm>
            <a:off x="7554686" y="347293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Γεωργία</a:t>
            </a:r>
            <a:endParaRPr lang="el-GR" dirty="0"/>
          </a:p>
        </p:txBody>
      </p:sp>
      <p:sp>
        <p:nvSpPr>
          <p:cNvPr id="64" name="TextBox 63"/>
          <p:cNvSpPr txBox="1"/>
          <p:nvPr/>
        </p:nvSpPr>
        <p:spPr>
          <a:xfrm>
            <a:off x="7707086" y="13723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Διονύσης</a:t>
            </a:r>
            <a:endParaRPr lang="el-GR" dirty="0"/>
          </a:p>
        </p:txBody>
      </p:sp>
      <p:sp>
        <p:nvSpPr>
          <p:cNvPr id="65" name="TextBox 64"/>
          <p:cNvSpPr txBox="1"/>
          <p:nvPr/>
        </p:nvSpPr>
        <p:spPr>
          <a:xfrm>
            <a:off x="3892839" y="1394152"/>
            <a:ext cx="8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Κορίνα</a:t>
            </a:r>
            <a:endParaRPr lang="el-GR" dirty="0"/>
          </a:p>
        </p:txBody>
      </p:sp>
      <p:sp>
        <p:nvSpPr>
          <p:cNvPr id="66" name="TextBox 65"/>
          <p:cNvSpPr txBox="1"/>
          <p:nvPr/>
        </p:nvSpPr>
        <p:spPr>
          <a:xfrm>
            <a:off x="2743201" y="5911334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Κωστής</a:t>
            </a:r>
            <a:endParaRPr lang="el-GR" dirty="0"/>
          </a:p>
        </p:txBody>
      </p:sp>
      <p:sp>
        <p:nvSpPr>
          <p:cNvPr id="67" name="TextBox 66"/>
          <p:cNvSpPr txBox="1"/>
          <p:nvPr/>
        </p:nvSpPr>
        <p:spPr>
          <a:xfrm>
            <a:off x="3365583" y="3505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Βαρβάρα</a:t>
            </a:r>
            <a:endParaRPr lang="el-GR" dirty="0"/>
          </a:p>
        </p:txBody>
      </p:sp>
      <p:sp>
        <p:nvSpPr>
          <p:cNvPr id="68" name="TextBox 67"/>
          <p:cNvSpPr txBox="1"/>
          <p:nvPr/>
        </p:nvSpPr>
        <p:spPr>
          <a:xfrm>
            <a:off x="5317671" y="2286391"/>
            <a:ext cx="106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Λάζαρος</a:t>
            </a:r>
            <a:endParaRPr lang="el-GR" dirty="0"/>
          </a:p>
        </p:txBody>
      </p:sp>
      <p:sp>
        <p:nvSpPr>
          <p:cNvPr id="69" name="TextBox 68"/>
          <p:cNvSpPr txBox="1"/>
          <p:nvPr/>
        </p:nvSpPr>
        <p:spPr>
          <a:xfrm>
            <a:off x="43543" y="43107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Μαρία</a:t>
            </a:r>
            <a:endParaRPr lang="el-GR" dirty="0"/>
          </a:p>
        </p:txBody>
      </p:sp>
      <p:sp>
        <p:nvSpPr>
          <p:cNvPr id="70" name="TextBox 69"/>
          <p:cNvSpPr txBox="1"/>
          <p:nvPr/>
        </p:nvSpPr>
        <p:spPr>
          <a:xfrm>
            <a:off x="148506" y="1846144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Γιώργος</a:t>
            </a:r>
            <a:endParaRPr lang="el-GR" dirty="0"/>
          </a:p>
        </p:txBody>
      </p:sp>
      <p:sp>
        <p:nvSpPr>
          <p:cNvPr id="71" name="TextBox 70"/>
          <p:cNvSpPr txBox="1"/>
          <p:nvPr/>
        </p:nvSpPr>
        <p:spPr>
          <a:xfrm>
            <a:off x="2101490" y="1243315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039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Ας κατεβάσουμε το </a:t>
            </a:r>
            <a:r>
              <a:rPr lang="en-US" dirty="0" smtClean="0"/>
              <a:t>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https://www.torproject.org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20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10000"/>
          </a:xfrm>
        </p:spPr>
        <p:txBody>
          <a:bodyPr>
            <a:normAutofit/>
          </a:bodyPr>
          <a:lstStyle/>
          <a:p>
            <a:r>
              <a:rPr lang="el-GR" dirty="0" smtClean="0"/>
              <a:t>Κάθε </a:t>
            </a:r>
            <a:r>
              <a:rPr lang="el-GR" b="1" dirty="0" smtClean="0"/>
              <a:t>κόμβος </a:t>
            </a:r>
            <a:r>
              <a:rPr lang="el-GR" dirty="0" smtClean="0"/>
              <a:t>έχει ένα </a:t>
            </a:r>
            <a:r>
              <a:rPr lang="el-GR" b="1" dirty="0" smtClean="0"/>
              <a:t>δημόσιο/ιδιωτικό κλειδί</a:t>
            </a:r>
          </a:p>
          <a:p>
            <a:r>
              <a:rPr lang="el-GR" b="1" dirty="0" smtClean="0"/>
              <a:t>Δημόσιο κλειδί </a:t>
            </a:r>
            <a:r>
              <a:rPr lang="el-GR" dirty="0" smtClean="0"/>
              <a:t>γίνεται</a:t>
            </a:r>
            <a:r>
              <a:rPr lang="el-GR" b="1" dirty="0" smtClean="0"/>
              <a:t> </a:t>
            </a:r>
            <a:r>
              <a:rPr lang="en-US" b="1" dirty="0" smtClean="0"/>
              <a:t>broadcast </a:t>
            </a:r>
            <a:r>
              <a:rPr lang="el-GR" dirty="0" smtClean="0"/>
              <a:t>στο δίκτυο</a:t>
            </a:r>
          </a:p>
          <a:p>
            <a:r>
              <a:rPr lang="el-GR" dirty="0" smtClean="0"/>
              <a:t>Ιδιωτικό κλειδί μένει στον κόμβο</a:t>
            </a:r>
          </a:p>
        </p:txBody>
      </p:sp>
    </p:spTree>
    <p:extLst>
      <p:ext uri="{BB962C8B-B14F-4D97-AF65-F5344CB8AC3E}">
        <p14:creationId xmlns:p14="http://schemas.microsoft.com/office/powerpoint/2010/main" val="5023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One-way </a:t>
            </a:r>
            <a:r>
              <a:rPr lang="el-GR" dirty="0" smtClean="0"/>
              <a:t>συναρτήσεις</a:t>
            </a:r>
          </a:p>
          <a:p>
            <a:r>
              <a:rPr lang="en-US" dirty="0" smtClean="0"/>
              <a:t>H( x ) = y</a:t>
            </a:r>
          </a:p>
          <a:p>
            <a:r>
              <a:rPr lang="el-GR" dirty="0" smtClean="0"/>
              <a:t>Εύκολο να υπολογιστεί το </a:t>
            </a:r>
            <a:r>
              <a:rPr lang="en-US" dirty="0" smtClean="0"/>
              <a:t>y </a:t>
            </a:r>
            <a:r>
              <a:rPr lang="el-GR" dirty="0" smtClean="0"/>
              <a:t>γνωρίζοντας το </a:t>
            </a:r>
            <a:r>
              <a:rPr lang="en-US" dirty="0" smtClean="0"/>
              <a:t>x</a:t>
            </a:r>
          </a:p>
          <a:p>
            <a:r>
              <a:rPr lang="el-GR" dirty="0" smtClean="0"/>
              <a:t>Δύσκολο να υπολογιστεί το </a:t>
            </a:r>
            <a:r>
              <a:rPr lang="en-US" dirty="0" smtClean="0"/>
              <a:t>x </a:t>
            </a:r>
            <a:r>
              <a:rPr lang="el-GR" dirty="0" smtClean="0"/>
              <a:t>γνωρίζοντας το </a:t>
            </a:r>
            <a:r>
              <a:rPr lang="en-US" dirty="0" smtClean="0"/>
              <a:t>y</a:t>
            </a:r>
          </a:p>
          <a:p>
            <a:endParaRPr lang="en-US" dirty="0"/>
          </a:p>
          <a:p>
            <a:r>
              <a:rPr lang="en-US" dirty="0" smtClean="0"/>
              <a:t>x </a:t>
            </a:r>
            <a:r>
              <a:rPr lang="en-US" dirty="0" smtClean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 </a:t>
            </a:r>
            <a:r>
              <a:rPr lang="en-US" dirty="0" smtClean="0">
                <a:sym typeface="Wingdings" panose="05000000000000000000" pitchFamily="2" charset="2"/>
              </a:rPr>
              <a:t>⇢ 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4495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Δεδομένου </a:t>
            </a:r>
            <a:r>
              <a:rPr lang="en-US" dirty="0" smtClean="0"/>
              <a:t>y, </a:t>
            </a:r>
            <a:r>
              <a:rPr lang="el-GR" dirty="0" smtClean="0"/>
              <a:t>δεν μπορεί να βρεθεί </a:t>
            </a:r>
            <a:r>
              <a:rPr lang="en-US" dirty="0" smtClean="0"/>
              <a:t>x</a:t>
            </a:r>
            <a:r>
              <a:rPr lang="el-GR" dirty="0" smtClean="0"/>
              <a:t> τέτοιο ώστε:</a:t>
            </a:r>
          </a:p>
          <a:p>
            <a:pPr lvl="1"/>
            <a:r>
              <a:rPr lang="en-US" dirty="0" smtClean="0"/>
              <a:t>H(x) = y</a:t>
            </a:r>
            <a:endParaRPr lang="el-GR" dirty="0" smtClean="0"/>
          </a:p>
          <a:p>
            <a:r>
              <a:rPr lang="el-GR" dirty="0" smtClean="0"/>
              <a:t>Δεν μπορούν να βρεθούν α, β τέτοια ώστε:</a:t>
            </a:r>
          </a:p>
          <a:p>
            <a:pPr lvl="1"/>
            <a:r>
              <a:rPr lang="en-US" dirty="0" smtClean="0"/>
              <a:t>H(</a:t>
            </a:r>
            <a:r>
              <a:rPr lang="el-GR" dirty="0" smtClean="0"/>
              <a:t>α) = </a:t>
            </a:r>
            <a:r>
              <a:rPr lang="en-US" dirty="0" smtClean="0"/>
              <a:t>H(</a:t>
            </a:r>
            <a:r>
              <a:rPr lang="el-GR" dirty="0" smtClean="0"/>
              <a:t>β)</a:t>
            </a:r>
          </a:p>
          <a:p>
            <a:r>
              <a:rPr lang="el-GR" dirty="0" smtClean="0"/>
              <a:t>Δεδομένων </a:t>
            </a:r>
            <a:r>
              <a:rPr lang="en-US" dirty="0" smtClean="0"/>
              <a:t>d </a:t>
            </a:r>
            <a:r>
              <a:rPr lang="el-GR" dirty="0" smtClean="0"/>
              <a:t>και </a:t>
            </a:r>
            <a:r>
              <a:rPr lang="en-US" dirty="0" smtClean="0"/>
              <a:t>c, </a:t>
            </a:r>
            <a:r>
              <a:rPr lang="el-GR" dirty="0" smtClean="0"/>
              <a:t>δεν μπορεί να βρεθεί </a:t>
            </a:r>
            <a:r>
              <a:rPr lang="en-US" dirty="0" smtClean="0"/>
              <a:t>n </a:t>
            </a:r>
            <a:r>
              <a:rPr lang="el-GR" dirty="0" smtClean="0"/>
              <a:t>τέτοιο ώστε:</a:t>
            </a:r>
          </a:p>
          <a:p>
            <a:pPr lvl="1"/>
            <a:r>
              <a:rPr lang="en-US" dirty="0" smtClean="0"/>
              <a:t>H(c || n) &lt; d</a:t>
            </a:r>
          </a:p>
          <a:p>
            <a:pPr lvl="1"/>
            <a:r>
              <a:rPr lang="el-GR" dirty="0" smtClean="0"/>
              <a:t>Για αρκετά μικρά </a:t>
            </a:r>
            <a:r>
              <a:rPr lang="en-US" dirty="0" smtClean="0"/>
              <a:t>d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hash </a:t>
            </a:r>
            <a:r>
              <a:rPr lang="el-GR" dirty="0" smtClean="0"/>
              <a:t>αντιστοιχεί κατά πάσα πιθανότητα </a:t>
            </a:r>
            <a:r>
              <a:rPr lang="el-GR" b="1" dirty="0" smtClean="0"/>
              <a:t>σε ένα </a:t>
            </a:r>
            <a:r>
              <a:rPr lang="el-GR" dirty="0" smtClean="0"/>
              <a:t>αρχικό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ages.wikia.com/aliceinwonderland/images/a/a8/Al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57" y="4713514"/>
            <a:ext cx="209334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forodefotos.com/attachments/series-de-dibujos/13507d1283811885-bob-esponja-bob-esponj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797405"/>
            <a:ext cx="1600199" cy="19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3434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7161" y="434418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Alice</a:t>
            </a:r>
            <a:endParaRPr lang="el-G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205" y="457591"/>
            <a:ext cx="5202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Έχει </a:t>
            </a:r>
            <a:r>
              <a:rPr lang="en-US" sz="2400" b="1" dirty="0" smtClean="0"/>
              <a:t>12mBTC</a:t>
            </a:r>
          </a:p>
          <a:p>
            <a:endParaRPr lang="en-US" sz="2400" b="1" dirty="0"/>
          </a:p>
          <a:p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b="1" dirty="0" smtClean="0">
                <a:sym typeface="Wingdings" pitchFamily="2" charset="2"/>
              </a:rPr>
              <a:t> “</a:t>
            </a:r>
            <a:r>
              <a:rPr lang="el-GR" sz="2400" b="1" dirty="0" smtClean="0">
                <a:sym typeface="Wingdings" pitchFamily="2" charset="2"/>
              </a:rPr>
              <a:t>Στέλνω </a:t>
            </a:r>
            <a:r>
              <a:rPr lang="en-US" sz="2400" b="1" dirty="0" smtClean="0">
                <a:sym typeface="Wingdings" pitchFamily="2" charset="2"/>
              </a:rPr>
              <a:t>12mBTC </a:t>
            </a:r>
            <a:r>
              <a:rPr lang="el-GR" sz="2400" b="1" dirty="0" smtClean="0">
                <a:sym typeface="Wingdings" pitchFamily="2" charset="2"/>
              </a:rPr>
              <a:t>στην </a:t>
            </a:r>
            <a:r>
              <a:rPr lang="en-US" sz="2400" b="1" dirty="0" smtClean="0">
                <a:sym typeface="Wingdings" pitchFamily="2" charset="2"/>
              </a:rPr>
              <a:t>Alice”</a:t>
            </a:r>
          </a:p>
          <a:p>
            <a:r>
              <a:rPr lang="en-US" sz="2400" b="1" dirty="0" smtClean="0">
                <a:sym typeface="Wingdings" pitchFamily="2" charset="2"/>
              </a:rPr>
              <a:t>h    H ( m )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   </a:t>
            </a:r>
            <a:r>
              <a:rPr lang="en-US" sz="2400" b="1" dirty="0" smtClean="0">
                <a:sym typeface="Wingdings" pitchFamily="2" charset="2"/>
              </a:rPr>
              <a:t> </a:t>
            </a:r>
            <a:r>
              <a:rPr lang="en-US" sz="2400" b="1" dirty="0" err="1" smtClean="0">
                <a:sym typeface="Wingdings" pitchFamily="2" charset="2"/>
              </a:rPr>
              <a:t>sign</a:t>
            </a:r>
            <a:r>
              <a:rPr lang="en-US" sz="2400" b="1" baseline="-25000" dirty="0" err="1" smtClean="0">
                <a:sym typeface="Wingdings" pitchFamily="2" charset="2"/>
              </a:rPr>
              <a:t>Bs</a:t>
            </a:r>
            <a:r>
              <a:rPr lang="en-US" sz="2400" b="1" dirty="0" smtClean="0">
                <a:sym typeface="Wingdings" pitchFamily="2" charset="2"/>
              </a:rPr>
              <a:t>( h )</a:t>
            </a:r>
            <a:endParaRPr lang="el-GR" sz="2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3132853"/>
            <a:ext cx="2895600" cy="22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32251" y="2673421"/>
            <a:ext cx="308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l-GR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36205" y="3317518"/>
            <a:ext cx="1849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/>
              <a:t>Έχει </a:t>
            </a:r>
            <a:r>
              <a:rPr lang="en-US" sz="2400" b="1" dirty="0" smtClean="0"/>
              <a:t>0BTC</a:t>
            </a:r>
            <a:endParaRPr lang="el-GR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5867401" y="3132853"/>
            <a:ext cx="2564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 smtClean="0"/>
              <a:t>verify</a:t>
            </a:r>
            <a:r>
              <a:rPr lang="en-US" sz="2400" b="1" baseline="-25000" dirty="0" err="1" smtClean="0"/>
              <a:t>Bp</a:t>
            </a:r>
            <a:r>
              <a:rPr lang="en-US" sz="2400" b="1" dirty="0" smtClean="0"/>
              <a:t>( m, s )</a:t>
            </a:r>
          </a:p>
          <a:p>
            <a:pPr algn="r"/>
            <a:r>
              <a:rPr lang="el-GR" sz="2400" b="1" dirty="0" smtClean="0"/>
              <a:t>Έχει </a:t>
            </a:r>
            <a:r>
              <a:rPr lang="en-US" sz="2400" b="1" dirty="0" smtClean="0"/>
              <a:t>12mBTC</a:t>
            </a:r>
            <a:endParaRPr lang="el-GR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65602" y="457591"/>
            <a:ext cx="322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2400" b="1" dirty="0" smtClean="0"/>
              <a:t>Έχει </a:t>
            </a:r>
            <a:r>
              <a:rPr lang="en-US" sz="2400" b="1" dirty="0" smtClean="0"/>
              <a:t>0BTC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47528" y="3124870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Bob ©</a:t>
            </a:r>
            <a:r>
              <a:rPr lang="en-US" sz="1400" dirty="0" smtClean="0"/>
              <a:t>Nickelodeon; Alice ©Disney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98469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Εγκυρότητα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Πώς ξέρουμε ότι το νόμισμα προήλθε από </a:t>
            </a:r>
            <a:r>
              <a:rPr lang="el-GR" b="1" dirty="0" smtClean="0"/>
              <a:t>έγκυρη πηγή </a:t>
            </a:r>
            <a:r>
              <a:rPr lang="el-GR" dirty="0" smtClean="0"/>
              <a:t>και δεν είναι </a:t>
            </a:r>
            <a:r>
              <a:rPr lang="el-GR" b="1" dirty="0" smtClean="0"/>
              <a:t>αυτοδημιούργητο</a:t>
            </a:r>
            <a:r>
              <a:rPr lang="el-GR" dirty="0" smtClean="0"/>
              <a:t>;</a:t>
            </a:r>
            <a:endParaRPr lang="en-US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99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έχει τι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δίκτυο αποθηκεύει </a:t>
            </a:r>
            <a:r>
              <a:rPr lang="el-GR" b="1" dirty="0" smtClean="0"/>
              <a:t>συλλογικά</a:t>
            </a:r>
            <a:r>
              <a:rPr lang="el-GR" dirty="0" smtClean="0"/>
              <a:t> ποιος έχει πόσα χρήματα</a:t>
            </a:r>
            <a:endParaRPr lang="en-US" dirty="0" smtClean="0"/>
          </a:p>
          <a:p>
            <a:r>
              <a:rPr lang="el-GR" b="1" dirty="0" smtClean="0"/>
              <a:t>Όλοι </a:t>
            </a:r>
            <a:r>
              <a:rPr lang="el-GR" dirty="0" smtClean="0"/>
              <a:t>ξέρουν πόσα χρήματα έχει ο </a:t>
            </a:r>
            <a:r>
              <a:rPr lang="en-US" dirty="0" smtClean="0"/>
              <a:t>Bob</a:t>
            </a:r>
          </a:p>
          <a:p>
            <a:r>
              <a:rPr lang="el-GR" b="1" dirty="0" smtClean="0"/>
              <a:t>Όλοι </a:t>
            </a:r>
            <a:r>
              <a:rPr lang="el-GR" dirty="0" smtClean="0"/>
              <a:t>ξέρουν πόσα χρήματα έχει η </a:t>
            </a:r>
            <a:r>
              <a:rPr lang="en-US" dirty="0" smtClean="0"/>
              <a:t>Alice</a:t>
            </a:r>
          </a:p>
          <a:p>
            <a:endParaRPr lang="en-US" dirty="0"/>
          </a:p>
          <a:p>
            <a:r>
              <a:rPr lang="el-GR" dirty="0" smtClean="0"/>
              <a:t>Συνεπώς ο </a:t>
            </a:r>
            <a:r>
              <a:rPr lang="en-US" dirty="0" smtClean="0"/>
              <a:t>Bob </a:t>
            </a:r>
            <a:r>
              <a:rPr lang="el-GR" dirty="0" smtClean="0"/>
              <a:t>δεν μπορεί να στείλει χρήματα που δεν έχει</a:t>
            </a:r>
            <a:endParaRPr lang="en-US" dirty="0" smtClean="0"/>
          </a:p>
          <a:p>
            <a:r>
              <a:rPr lang="el-GR" dirty="0" smtClean="0"/>
              <a:t>Για να </a:t>
            </a:r>
            <a:r>
              <a:rPr lang="el-GR" b="1" dirty="0" smtClean="0"/>
              <a:t>δώσω </a:t>
            </a:r>
            <a:r>
              <a:rPr lang="el-GR" dirty="0" smtClean="0"/>
              <a:t>χρήματα πρέπει να τα έχω </a:t>
            </a:r>
            <a:r>
              <a:rPr lang="el-GR" b="1" dirty="0" smtClean="0"/>
              <a:t>πάρει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34287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συναλλαγή </a:t>
            </a:r>
            <a:r>
              <a:rPr lang="el-GR" b="1" dirty="0" smtClean="0"/>
              <a:t>δημοσιεύεται</a:t>
            </a:r>
            <a:r>
              <a:rPr lang="el-GR" dirty="0" smtClean="0"/>
              <a:t> στο δίκτυο</a:t>
            </a:r>
            <a:endParaRPr lang="en-US" dirty="0" smtClean="0"/>
          </a:p>
          <a:p>
            <a:r>
              <a:rPr lang="el-GR" dirty="0" smtClean="0"/>
              <a:t>Όταν στέλνω ή λαμβάνω χρήματα, το λέω στους κόμβους που είμαι συνδεδεμένος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1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9639" y="206386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54439" y="1682860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597439" y="149780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5645439" y="2521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3130839" y="3283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3740439" y="154134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/>
          <p:cNvSpPr/>
          <p:nvPr/>
        </p:nvSpPr>
        <p:spPr>
          <a:xfrm>
            <a:off x="1040782" y="412126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7550439" y="151957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4959639" y="51118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398039" y="29782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2445039" y="5569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Straight Arrow Connector 14"/>
          <p:cNvCxnSpPr>
            <a:stCxn id="4" idx="4"/>
            <a:endCxn id="10" idx="0"/>
          </p:cNvCxnSpPr>
          <p:nvPr/>
        </p:nvCxnSpPr>
        <p:spPr>
          <a:xfrm flipH="1">
            <a:off x="1193182" y="2368660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8" idx="0"/>
          </p:cNvCxnSpPr>
          <p:nvPr/>
        </p:nvCxnSpPr>
        <p:spPr>
          <a:xfrm flipH="1">
            <a:off x="3283239" y="1846144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5112039" y="2825860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</p:cNvCxnSpPr>
          <p:nvPr/>
        </p:nvCxnSpPr>
        <p:spPr>
          <a:xfrm flipH="1">
            <a:off x="2749839" y="1779735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</p:cNvCxnSpPr>
          <p:nvPr/>
        </p:nvCxnSpPr>
        <p:spPr>
          <a:xfrm flipH="1">
            <a:off x="1345583" y="1801507"/>
            <a:ext cx="2439493" cy="24721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2"/>
          </p:cNvCxnSpPr>
          <p:nvPr/>
        </p:nvCxnSpPr>
        <p:spPr>
          <a:xfrm>
            <a:off x="2902240" y="1671972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5"/>
            <a:endCxn id="11" idx="2"/>
          </p:cNvCxnSpPr>
          <p:nvPr/>
        </p:nvCxnSpPr>
        <p:spPr>
          <a:xfrm flipV="1">
            <a:off x="1409802" y="1671972"/>
            <a:ext cx="6140637" cy="65205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10" idx="6"/>
          </p:cNvCxnSpPr>
          <p:nvPr/>
        </p:nvCxnSpPr>
        <p:spPr>
          <a:xfrm flipH="1">
            <a:off x="1345582" y="3543223"/>
            <a:ext cx="1829894" cy="7304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14" idx="0"/>
          </p:cNvCxnSpPr>
          <p:nvPr/>
        </p:nvCxnSpPr>
        <p:spPr>
          <a:xfrm flipH="1">
            <a:off x="2597439" y="3587860"/>
            <a:ext cx="685800" cy="1981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6"/>
          </p:cNvCxnSpPr>
          <p:nvPr/>
        </p:nvCxnSpPr>
        <p:spPr>
          <a:xfrm flipH="1">
            <a:off x="5264439" y="3238423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0"/>
          </p:cNvCxnSpPr>
          <p:nvPr/>
        </p:nvCxnSpPr>
        <p:spPr>
          <a:xfrm flipH="1">
            <a:off x="7550439" y="1846144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</p:cNvCxnSpPr>
          <p:nvPr/>
        </p:nvCxnSpPr>
        <p:spPr>
          <a:xfrm>
            <a:off x="1193182" y="4426060"/>
            <a:ext cx="1175657" cy="1295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5"/>
            <a:endCxn id="7" idx="1"/>
          </p:cNvCxnSpPr>
          <p:nvPr/>
        </p:nvCxnSpPr>
        <p:spPr>
          <a:xfrm>
            <a:off x="4000602" y="1801507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1"/>
          </p:cNvCxnSpPr>
          <p:nvPr/>
        </p:nvCxnSpPr>
        <p:spPr>
          <a:xfrm>
            <a:off x="1454439" y="2412202"/>
            <a:ext cx="3549837" cy="27442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80468" y="1824372"/>
            <a:ext cx="2895600" cy="87085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45059" y="5384394"/>
            <a:ext cx="85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Στάθης</a:t>
            </a:r>
            <a:endParaRPr lang="el-GR" dirty="0"/>
          </a:p>
        </p:txBody>
      </p:sp>
      <p:sp>
        <p:nvSpPr>
          <p:cNvPr id="31" name="TextBox 30"/>
          <p:cNvSpPr txBox="1"/>
          <p:nvPr/>
        </p:nvSpPr>
        <p:spPr>
          <a:xfrm>
            <a:off x="7713725" y="32507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Μαρία</a:t>
            </a:r>
            <a:endParaRPr lang="el-GR" dirty="0"/>
          </a:p>
        </p:txBody>
      </p:sp>
      <p:sp>
        <p:nvSpPr>
          <p:cNvPr id="32" name="TextBox 31"/>
          <p:cNvSpPr txBox="1"/>
          <p:nvPr/>
        </p:nvSpPr>
        <p:spPr>
          <a:xfrm>
            <a:off x="7866125" y="1150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Διονύσης</a:t>
            </a:r>
            <a:endParaRPr lang="el-GR" dirty="0"/>
          </a:p>
        </p:txBody>
      </p:sp>
      <p:sp>
        <p:nvSpPr>
          <p:cNvPr id="33" name="TextBox 32"/>
          <p:cNvSpPr txBox="1"/>
          <p:nvPr/>
        </p:nvSpPr>
        <p:spPr>
          <a:xfrm>
            <a:off x="4051878" y="11720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Άρης</a:t>
            </a:r>
            <a:endParaRPr lang="el-GR" dirty="0"/>
          </a:p>
        </p:txBody>
      </p:sp>
      <p:sp>
        <p:nvSpPr>
          <p:cNvPr id="34" name="TextBox 33"/>
          <p:cNvSpPr txBox="1"/>
          <p:nvPr/>
        </p:nvSpPr>
        <p:spPr>
          <a:xfrm>
            <a:off x="2902240" y="5689194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Κωστής</a:t>
            </a:r>
            <a:endParaRPr lang="el-GR" dirty="0"/>
          </a:p>
        </p:txBody>
      </p:sp>
      <p:sp>
        <p:nvSpPr>
          <p:cNvPr id="35" name="TextBox 34"/>
          <p:cNvSpPr txBox="1"/>
          <p:nvPr/>
        </p:nvSpPr>
        <p:spPr>
          <a:xfrm>
            <a:off x="3524622" y="328306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Ελένη</a:t>
            </a:r>
            <a:endParaRPr lang="el-GR" dirty="0"/>
          </a:p>
        </p:txBody>
      </p:sp>
      <p:sp>
        <p:nvSpPr>
          <p:cNvPr id="36" name="TextBox 35"/>
          <p:cNvSpPr txBox="1"/>
          <p:nvPr/>
        </p:nvSpPr>
        <p:spPr>
          <a:xfrm>
            <a:off x="5476710" y="2064251"/>
            <a:ext cx="13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Αλέξανδρος</a:t>
            </a:r>
            <a:endParaRPr lang="el-GR" dirty="0"/>
          </a:p>
        </p:txBody>
      </p:sp>
      <p:sp>
        <p:nvSpPr>
          <p:cNvPr id="37" name="TextBox 36"/>
          <p:cNvSpPr txBox="1"/>
          <p:nvPr/>
        </p:nvSpPr>
        <p:spPr>
          <a:xfrm>
            <a:off x="202582" y="4088603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Νίκος</a:t>
            </a:r>
            <a:endParaRPr lang="el-GR" dirty="0"/>
          </a:p>
        </p:txBody>
      </p:sp>
      <p:sp>
        <p:nvSpPr>
          <p:cNvPr id="38" name="TextBox 37"/>
          <p:cNvSpPr txBox="1"/>
          <p:nvPr/>
        </p:nvSpPr>
        <p:spPr>
          <a:xfrm>
            <a:off x="307545" y="1624004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Γιώργος</a:t>
            </a:r>
            <a:endParaRPr lang="el-GR" dirty="0"/>
          </a:p>
        </p:txBody>
      </p:sp>
      <p:sp>
        <p:nvSpPr>
          <p:cNvPr id="39" name="Oval 38"/>
          <p:cNvSpPr/>
          <p:nvPr/>
        </p:nvSpPr>
        <p:spPr>
          <a:xfrm>
            <a:off x="2598635" y="14978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Oval 39"/>
          <p:cNvSpPr/>
          <p:nvPr/>
        </p:nvSpPr>
        <p:spPr>
          <a:xfrm>
            <a:off x="2449288" y="5573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Oval 40"/>
          <p:cNvSpPr/>
          <p:nvPr/>
        </p:nvSpPr>
        <p:spPr>
          <a:xfrm>
            <a:off x="3744686" y="1545772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Oval 41"/>
          <p:cNvSpPr/>
          <p:nvPr/>
        </p:nvSpPr>
        <p:spPr>
          <a:xfrm>
            <a:off x="3135086" y="3287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Oval 42"/>
          <p:cNvSpPr/>
          <p:nvPr/>
        </p:nvSpPr>
        <p:spPr>
          <a:xfrm>
            <a:off x="4963884" y="5116284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Oval 43"/>
          <p:cNvSpPr/>
          <p:nvPr/>
        </p:nvSpPr>
        <p:spPr>
          <a:xfrm>
            <a:off x="5649686" y="2525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Oval 44"/>
          <p:cNvSpPr/>
          <p:nvPr/>
        </p:nvSpPr>
        <p:spPr>
          <a:xfrm>
            <a:off x="7554686" y="15240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Oval 45"/>
          <p:cNvSpPr/>
          <p:nvPr/>
        </p:nvSpPr>
        <p:spPr>
          <a:xfrm>
            <a:off x="7402286" y="29826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/>
          <p:cNvSpPr txBox="1"/>
          <p:nvPr/>
        </p:nvSpPr>
        <p:spPr>
          <a:xfrm>
            <a:off x="2136814" y="112482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24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Ανωνυμία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</a:t>
            </a:r>
            <a:r>
              <a:rPr lang="el-GR" b="1" dirty="0" smtClean="0"/>
              <a:t>κάθε συναλλαγή </a:t>
            </a:r>
            <a:r>
              <a:rPr lang="el-GR" dirty="0" smtClean="0"/>
              <a:t>οι συμμετέχοντες μπορούν να χρησιμοποιήσουν ένα </a:t>
            </a:r>
            <a:r>
              <a:rPr lang="el-GR" b="1" dirty="0" smtClean="0"/>
              <a:t>νέο ιδιωτικό κλειδί</a:t>
            </a:r>
          </a:p>
          <a:p>
            <a:r>
              <a:rPr lang="el-GR" dirty="0" smtClean="0"/>
              <a:t>Οι κόμβοι </a:t>
            </a:r>
            <a:r>
              <a:rPr lang="el-GR" b="1" dirty="0" smtClean="0"/>
              <a:t>δεν έχουν ονόματα </a:t>
            </a:r>
            <a:r>
              <a:rPr lang="el-GR" dirty="0" smtClean="0"/>
              <a:t>– μόνο κλειδιά</a:t>
            </a:r>
            <a:endParaRPr lang="el-GR" dirty="0"/>
          </a:p>
        </p:txBody>
      </p:sp>
      <p:pic>
        <p:nvPicPr>
          <p:cNvPr id="4098" name="Picture 2" descr="http://www.changeiponline.com/wp-content/uploads/anonymous-rim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52900"/>
            <a:ext cx="2857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3810000" y="1600200"/>
            <a:ext cx="1371600" cy="35052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Ανωνυμία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1447800" y="2286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V="1">
            <a:off x="1447800" y="2422073"/>
            <a:ext cx="2841172" cy="1632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343400" y="22533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7347857" y="22533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4343400" y="2405741"/>
            <a:ext cx="2895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74630" y="185135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#137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4170230" y="181908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#152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7174687" y="178682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#312</a:t>
            </a:r>
            <a:endParaRPr lang="el-GR" dirty="0"/>
          </a:p>
        </p:txBody>
      </p:sp>
      <p:sp>
        <p:nvSpPr>
          <p:cNvPr id="25" name="TextBox 24"/>
          <p:cNvSpPr txBox="1"/>
          <p:nvPr/>
        </p:nvSpPr>
        <p:spPr>
          <a:xfrm>
            <a:off x="2682872" y="2590800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5BTC</a:t>
            </a:r>
            <a:endParaRPr lang="el-GR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38800" y="2558534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5BTC</a:t>
            </a:r>
            <a:endParaRPr lang="el-GR" b="1" dirty="0"/>
          </a:p>
        </p:txBody>
      </p:sp>
      <p:sp>
        <p:nvSpPr>
          <p:cNvPr id="27" name="Oval 26"/>
          <p:cNvSpPr/>
          <p:nvPr/>
        </p:nvSpPr>
        <p:spPr>
          <a:xfrm>
            <a:off x="1447800" y="41688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28" name="Straight Arrow Connector 27"/>
          <p:cNvCxnSpPr>
            <a:stCxn id="27" idx="2"/>
          </p:cNvCxnSpPr>
          <p:nvPr/>
        </p:nvCxnSpPr>
        <p:spPr>
          <a:xfrm flipV="1">
            <a:off x="1447800" y="4304914"/>
            <a:ext cx="2841172" cy="1632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343400" y="413618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Oval 29"/>
          <p:cNvSpPr/>
          <p:nvPr/>
        </p:nvSpPr>
        <p:spPr>
          <a:xfrm>
            <a:off x="7347857" y="413618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4343400" y="4288582"/>
            <a:ext cx="2895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74630" y="37341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#111</a:t>
            </a:r>
            <a:endParaRPr lang="el-GR" dirty="0"/>
          </a:p>
        </p:txBody>
      </p:sp>
      <p:sp>
        <p:nvSpPr>
          <p:cNvPr id="33" name="TextBox 32"/>
          <p:cNvSpPr txBox="1"/>
          <p:nvPr/>
        </p:nvSpPr>
        <p:spPr>
          <a:xfrm>
            <a:off x="4170230" y="37019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#222</a:t>
            </a:r>
            <a:endParaRPr lang="el-GR" dirty="0"/>
          </a:p>
        </p:txBody>
      </p:sp>
      <p:sp>
        <p:nvSpPr>
          <p:cNvPr id="34" name="TextBox 33"/>
          <p:cNvSpPr txBox="1"/>
          <p:nvPr/>
        </p:nvSpPr>
        <p:spPr>
          <a:xfrm>
            <a:off x="7195457" y="37019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#555</a:t>
            </a:r>
            <a:endParaRPr lang="el-GR" dirty="0"/>
          </a:p>
        </p:txBody>
      </p:sp>
      <p:sp>
        <p:nvSpPr>
          <p:cNvPr id="35" name="TextBox 34"/>
          <p:cNvSpPr txBox="1"/>
          <p:nvPr/>
        </p:nvSpPr>
        <p:spPr>
          <a:xfrm>
            <a:off x="2682872" y="4473641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2BTC</a:t>
            </a:r>
            <a:endParaRPr lang="el-GR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638800" y="4441375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2BTC</a:t>
            </a:r>
            <a:endParaRPr lang="el-GR" b="1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648200" y="5105400"/>
            <a:ext cx="228600" cy="457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5530334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Είναι άραγε ο ίδιος άνθρωπος;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Αποκάλυψη ταυτότητας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Από το </a:t>
            </a:r>
            <a:r>
              <a:rPr lang="en-US" dirty="0" smtClean="0"/>
              <a:t>IP </a:t>
            </a:r>
            <a:r>
              <a:rPr lang="el-GR" dirty="0" smtClean="0"/>
              <a:t>μπορεί να βρεθούν...</a:t>
            </a:r>
          </a:p>
          <a:p>
            <a:pPr lvl="1"/>
            <a:r>
              <a:rPr lang="el-GR" dirty="0" smtClean="0"/>
              <a:t>Η θέση μας στον πλανήτη</a:t>
            </a:r>
          </a:p>
          <a:p>
            <a:pPr lvl="1"/>
            <a:r>
              <a:rPr lang="el-GR" dirty="0" smtClean="0"/>
              <a:t>Ο παροχέας </a:t>
            </a:r>
            <a:r>
              <a:rPr lang="en-US" dirty="0" smtClean="0"/>
              <a:t>Internet</a:t>
            </a:r>
            <a:r>
              <a:rPr lang="el-GR" dirty="0"/>
              <a:t> </a:t>
            </a:r>
            <a:r>
              <a:rPr lang="el-GR" dirty="0" smtClean="0"/>
              <a:t>που χρησιμοποιούμε</a:t>
            </a:r>
          </a:p>
          <a:p>
            <a:pPr lvl="1"/>
            <a:r>
              <a:rPr lang="el-GR" dirty="0" smtClean="0"/>
              <a:t>Το πραγματικό μας όνομα (με ένταλμα)</a:t>
            </a:r>
          </a:p>
          <a:p>
            <a:r>
              <a:rPr lang="el-GR" dirty="0" smtClean="0"/>
              <a:t>Κάθε ιστοσελίδα που επισκεπτόμαστε βλέπει το </a:t>
            </a:r>
            <a:r>
              <a:rPr lang="en-US" dirty="0" smtClean="0"/>
              <a:t>IP</a:t>
            </a:r>
          </a:p>
          <a:p>
            <a:pPr lvl="1"/>
            <a:r>
              <a:rPr lang="el-GR" dirty="0" smtClean="0"/>
              <a:t>...και ενδεχομένως το καταγράφει</a:t>
            </a:r>
          </a:p>
        </p:txBody>
      </p:sp>
    </p:spTree>
    <p:extLst>
      <p:ext uri="{BB962C8B-B14F-4D97-AF65-F5344CB8AC3E}">
        <p14:creationId xmlns:p14="http://schemas.microsoft.com/office/powerpoint/2010/main" val="23389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wikia.com/aliceinwonderland/images/a/a8/Ali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7" y="2286000"/>
            <a:ext cx="914400" cy="9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forodefotos.com/attachments/series-de-dibujos/13507d1283811885-bob-esponja-bob-esponj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9" y="2339039"/>
            <a:ext cx="664028" cy="8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imagecache2.allposters.com/images/CAR/CO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29" y="2339038"/>
            <a:ext cx="592817" cy="8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2145" y="393059"/>
            <a:ext cx="3204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Χρησιμοποιεί το κλειδί</a:t>
            </a:r>
          </a:p>
          <a:p>
            <a:r>
              <a:rPr lang="el-GR" dirty="0" smtClean="0"/>
              <a:t>με το οποίο </a:t>
            </a:r>
            <a:r>
              <a:rPr lang="el-GR" b="1" dirty="0" smtClean="0"/>
              <a:t>πήρε </a:t>
            </a:r>
            <a:r>
              <a:rPr lang="el-GR" dirty="0" smtClean="0"/>
              <a:t>τα χρήματα</a:t>
            </a:r>
            <a:endParaRPr lang="en-US" dirty="0" smtClean="0"/>
          </a:p>
          <a:p>
            <a:r>
              <a:rPr lang="en-US" dirty="0" err="1" smtClean="0"/>
              <a:t>Bp</a:t>
            </a:r>
            <a:r>
              <a:rPr lang="en-US" dirty="0" smtClean="0"/>
              <a:t>, </a:t>
            </a:r>
            <a:r>
              <a:rPr lang="en-US" dirty="0" err="1" smtClean="0"/>
              <a:t>Bs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>
            <a:off x="3253516" y="3505200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Δημιουργεί ένα </a:t>
            </a:r>
            <a:r>
              <a:rPr lang="el-GR" b="1" dirty="0" smtClean="0"/>
              <a:t>νέο</a:t>
            </a:r>
            <a:r>
              <a:rPr lang="el-GR" dirty="0" smtClean="0"/>
              <a:t> κλειδί</a:t>
            </a:r>
          </a:p>
          <a:p>
            <a:r>
              <a:rPr lang="el-GR" dirty="0" smtClean="0"/>
              <a:t>Γι’ αυτή τη συναλλαγή</a:t>
            </a:r>
          </a:p>
          <a:p>
            <a:r>
              <a:rPr lang="en-US" dirty="0" err="1" smtClean="0"/>
              <a:t>Ap</a:t>
            </a:r>
            <a:r>
              <a:rPr lang="en-US" dirty="0" smtClean="0"/>
              <a:t>, As</a:t>
            </a:r>
          </a:p>
          <a:p>
            <a:endParaRPr lang="en-US" dirty="0" smtClean="0"/>
          </a:p>
          <a:p>
            <a:r>
              <a:rPr lang="en-US" dirty="0" err="1" smtClean="0"/>
              <a:t>ver</a:t>
            </a:r>
            <a:r>
              <a:rPr lang="en-US" baseline="-25000" dirty="0" err="1" smtClean="0"/>
              <a:t>Bp</a:t>
            </a:r>
            <a:r>
              <a:rPr lang="en-US" dirty="0" smtClean="0"/>
              <a:t>( m1, s1 )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2 </a:t>
            </a:r>
            <a:r>
              <a:rPr lang="en-US" dirty="0" smtClean="0">
                <a:sym typeface="Wingdings" pitchFamily="2" charset="2"/>
              </a:rPr>
              <a:t> “12mBTC </a:t>
            </a:r>
            <a:r>
              <a:rPr lang="el-GR" dirty="0" smtClean="0">
                <a:sym typeface="Wingdings" pitchFamily="2" charset="2"/>
              </a:rPr>
              <a:t>προς </a:t>
            </a:r>
            <a:r>
              <a:rPr lang="en-US" dirty="0" smtClean="0">
                <a:sym typeface="Wingdings" pitchFamily="2" charset="2"/>
              </a:rPr>
              <a:t>PC”</a:t>
            </a:r>
          </a:p>
          <a:p>
            <a:r>
              <a:rPr lang="en-US" dirty="0" smtClean="0">
                <a:sym typeface="Wingdings" pitchFamily="2" charset="2"/>
              </a:rPr>
              <a:t>h2   H( m2 )</a:t>
            </a:r>
            <a:endParaRPr lang="el-GR" dirty="0"/>
          </a:p>
        </p:txBody>
      </p:sp>
      <p:sp>
        <p:nvSpPr>
          <p:cNvPr id="12" name="TextBox 11"/>
          <p:cNvSpPr txBox="1"/>
          <p:nvPr/>
        </p:nvSpPr>
        <p:spPr>
          <a:xfrm>
            <a:off x="6336198" y="389181"/>
            <a:ext cx="27879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Δημιουργεί ένα </a:t>
            </a:r>
            <a:r>
              <a:rPr lang="el-GR" b="1" dirty="0" smtClean="0"/>
              <a:t>νέο</a:t>
            </a:r>
            <a:r>
              <a:rPr lang="el-GR" dirty="0" smtClean="0"/>
              <a:t> κλειδί</a:t>
            </a:r>
          </a:p>
          <a:p>
            <a:r>
              <a:rPr lang="el-GR" dirty="0" smtClean="0"/>
              <a:t>Γι’ αυτή τη συναλλαγή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, Cs</a:t>
            </a:r>
          </a:p>
          <a:p>
            <a:endParaRPr lang="en-US" dirty="0"/>
          </a:p>
          <a:p>
            <a:r>
              <a:rPr lang="en-US" dirty="0" err="1" smtClean="0"/>
              <a:t>ver</a:t>
            </a:r>
            <a:r>
              <a:rPr lang="en-US" baseline="-25000" dirty="0" err="1" smtClean="0"/>
              <a:t>Ap</a:t>
            </a:r>
            <a:r>
              <a:rPr lang="en-US" dirty="0" smtClean="0"/>
              <a:t>( m2, s2 )</a:t>
            </a:r>
            <a:endParaRPr lang="el-GR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12876" y="2751992"/>
            <a:ext cx="190500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98171" y="2748642"/>
            <a:ext cx="190500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145" y="1433047"/>
            <a:ext cx="285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m1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“12mBTC </a:t>
            </a:r>
            <a:r>
              <a:rPr lang="el-GR" dirty="0" smtClean="0"/>
              <a:t>προς </a:t>
            </a:r>
            <a:r>
              <a:rPr lang="en-US" dirty="0" err="1" smtClean="0"/>
              <a:t>Ap</a:t>
            </a:r>
            <a:r>
              <a:rPr lang="en-US" dirty="0" smtClean="0"/>
              <a:t>”</a:t>
            </a:r>
          </a:p>
          <a:p>
            <a:r>
              <a:rPr lang="en-US" dirty="0"/>
              <a:t>h</a:t>
            </a:r>
            <a:r>
              <a:rPr lang="en-US" dirty="0" smtClean="0"/>
              <a:t>1   </a:t>
            </a:r>
            <a:r>
              <a:rPr lang="en-US" dirty="0" smtClean="0">
                <a:sym typeface="Wingdings" pitchFamily="2" charset="2"/>
              </a:rPr>
              <a:t>  H( m1 )</a:t>
            </a:r>
            <a:endParaRPr lang="el-GR" dirty="0"/>
          </a:p>
        </p:txBody>
      </p:sp>
      <p:sp>
        <p:nvSpPr>
          <p:cNvPr id="18" name="Rectangle 17"/>
          <p:cNvSpPr/>
          <p:nvPr/>
        </p:nvSpPr>
        <p:spPr>
          <a:xfrm>
            <a:off x="1489174" y="22860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s1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/>
              <a:t>sign</a:t>
            </a:r>
            <a:r>
              <a:rPr lang="en-US" baseline="-25000" dirty="0" err="1" smtClean="0"/>
              <a:t>Bs</a:t>
            </a:r>
            <a:r>
              <a:rPr lang="en-US" dirty="0" smtClean="0"/>
              <a:t>( h1 )</a:t>
            </a:r>
            <a:endParaRPr lang="el-GR" dirty="0"/>
          </a:p>
        </p:txBody>
      </p:sp>
      <p:sp>
        <p:nvSpPr>
          <p:cNvPr id="20" name="Rectangle 19"/>
          <p:cNvSpPr/>
          <p:nvPr/>
        </p:nvSpPr>
        <p:spPr>
          <a:xfrm>
            <a:off x="5679855" y="22503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s2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/>
              <a:t>sign</a:t>
            </a:r>
            <a:r>
              <a:rPr lang="en-US" baseline="-25000" dirty="0" err="1" smtClean="0"/>
              <a:t>As</a:t>
            </a:r>
            <a:r>
              <a:rPr lang="en-US" dirty="0" smtClean="0"/>
              <a:t>( h2 )</a:t>
            </a:r>
            <a:endParaRPr lang="el-GR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47528" y="3124870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Bob ©</a:t>
            </a:r>
            <a:r>
              <a:rPr lang="en-US" sz="1400" dirty="0" smtClean="0"/>
              <a:t>Nickelodeon; Alice ©Disney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349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Νόμισμα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600200"/>
            <a:ext cx="6629400" cy="1676399"/>
          </a:xfrm>
        </p:spPr>
        <p:txBody>
          <a:bodyPr>
            <a:normAutofit/>
          </a:bodyPr>
          <a:lstStyle/>
          <a:p>
            <a:r>
              <a:rPr lang="el-GR" dirty="0" smtClean="0"/>
              <a:t>(ουδ.) το </a:t>
            </a:r>
            <a:r>
              <a:rPr lang="el-GR" dirty="0"/>
              <a:t>μέγεθος εκείνο βάσει του οποίου υπολογίζονται ή εκφράζονται οικονομικές αξίες</a:t>
            </a:r>
            <a:r>
              <a:rPr lang="el-GR" dirty="0" smtClean="0"/>
              <a:t>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3886200"/>
            <a:ext cx="6553200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smtClean="0"/>
              <a:t>(ουδ.) μία </a:t>
            </a:r>
            <a:r>
              <a:rPr lang="el-GR" b="1" dirty="0" smtClean="0"/>
              <a:t>αλυσίδα ψηφιακών υπογραφών.</a:t>
            </a:r>
            <a:endParaRPr lang="el-GR" b="1" dirty="0"/>
          </a:p>
        </p:txBody>
      </p:sp>
      <p:pic>
        <p:nvPicPr>
          <p:cNvPr id="8194" name="Picture 2" descr="http://blogs.independent.co.uk/wp-content/uploads/2011/07/eu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6400"/>
            <a:ext cx="1524001" cy="15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bitcoinme.com/files/5513/0526/2891/bitcoin-2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88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Νόμισμα = Αλυσίδα υπογραφών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coin1 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</a:t>
            </a:r>
            <a:r>
              <a:rPr lang="en-US" sz="2400" baseline="-250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0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coin0 || P1 )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coin2 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S1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coin1 || P2 )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coin3 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S2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coin2 || P3 )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…</a:t>
            </a:r>
            <a:endParaRPr lang="el-GR" sz="2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9220" name="Picture 4" descr="http://fc00.deviantart.net/fs51/f/2009/328/9/8/Shiny_Curve_Chain_cutout_by_1Dyslexi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3581400"/>
            <a:ext cx="11544300" cy="3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8192743" y="3124870"/>
            <a:ext cx="1600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Image ©1Dyslexia1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9612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3650"/>
            <a:ext cx="7770813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8790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8839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"hash":"</a:t>
            </a:r>
            <a:r>
              <a:rPr lang="en-US" sz="2400" dirty="0" smtClean="0">
                <a:latin typeface="Lucida Console" panose="020B0609040504020204" pitchFamily="49" charset="0"/>
              </a:rPr>
              <a:t>96f5e5394726ca5…",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"ver":</a:t>
            </a:r>
            <a:r>
              <a:rPr lang="en-US" sz="2400" dirty="0" smtClean="0">
                <a:latin typeface="Lucida Console" panose="020B0609040504020204" pitchFamily="49" charset="0"/>
              </a:rPr>
              <a:t>1,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"</a:t>
            </a:r>
            <a:r>
              <a:rPr lang="en-US" sz="2400" dirty="0">
                <a:latin typeface="Lucida Console" panose="020B0609040504020204" pitchFamily="49" charset="0"/>
              </a:rPr>
              <a:t>in</a:t>
            </a:r>
            <a:r>
              <a:rPr lang="en-US" sz="2400" dirty="0" smtClean="0">
                <a:latin typeface="Lucida Console" panose="020B0609040504020204" pitchFamily="49" charset="0"/>
              </a:rPr>
              <a:t>":[{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"</a:t>
            </a:r>
            <a:r>
              <a:rPr lang="en-US" sz="2400" dirty="0" err="1">
                <a:latin typeface="Lucida Console" panose="020B0609040504020204" pitchFamily="49" charset="0"/>
              </a:rPr>
              <a:t>prev_out</a:t>
            </a:r>
            <a:r>
              <a:rPr lang="en-US" sz="2400" dirty="0">
                <a:latin typeface="Lucida Console" panose="020B0609040504020204" pitchFamily="49" charset="0"/>
              </a:rPr>
              <a:t>":{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"hash":"</a:t>
            </a:r>
            <a:r>
              <a:rPr lang="en-US" sz="2400" dirty="0" smtClean="0">
                <a:latin typeface="Lucida Console" panose="020B0609040504020204" pitchFamily="49" charset="0"/>
              </a:rPr>
              <a:t>87750ccbebf71042d…",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"n":0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},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"scriptSig":"</a:t>
            </a:r>
            <a:r>
              <a:rPr lang="en-US" sz="2400" dirty="0" smtClean="0">
                <a:latin typeface="Lucida Console" panose="020B0609040504020204" pitchFamily="49" charset="0"/>
              </a:rPr>
              <a:t>30440397d0c2… 49d0c04a7e52…"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smtClean="0">
                <a:latin typeface="Lucida Console" panose="020B0609040504020204" pitchFamily="49" charset="0"/>
              </a:rPr>
              <a:t>}],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"out</a:t>
            </a:r>
            <a:r>
              <a:rPr lang="en-US" sz="2400" dirty="0" smtClean="0">
                <a:latin typeface="Lucida Console" panose="020B0609040504020204" pitchFamily="49" charset="0"/>
              </a:rPr>
              <a:t>":[{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"value":"0.71430000",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"</a:t>
            </a:r>
            <a:r>
              <a:rPr lang="en-US" sz="2400" dirty="0" err="1">
                <a:latin typeface="Lucida Console" panose="020B0609040504020204" pitchFamily="49" charset="0"/>
              </a:rPr>
              <a:t>scriptPubKey</a:t>
            </a:r>
            <a:r>
              <a:rPr lang="en-US" sz="2400" dirty="0">
                <a:latin typeface="Lucida Console" panose="020B0609040504020204" pitchFamily="49" charset="0"/>
              </a:rPr>
              <a:t>":"OP_DUP OP_HASH160 </a:t>
            </a:r>
            <a:r>
              <a:rPr lang="en-US" sz="2400" dirty="0" smtClean="0">
                <a:latin typeface="Lucida Console" panose="020B0609040504020204" pitchFamily="49" charset="0"/>
              </a:rPr>
              <a:t>99fa78c49d99f58c8dd… </a:t>
            </a:r>
            <a:r>
              <a:rPr lang="en-US" sz="2400" dirty="0">
                <a:latin typeface="Lucida Console" panose="020B0609040504020204" pitchFamily="49" charset="0"/>
              </a:rPr>
              <a:t>OP_EQUALVERIFY OP_CHECKSIG"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smtClean="0">
                <a:latin typeface="Lucida Console" panose="020B0609040504020204" pitchFamily="49" charset="0"/>
              </a:rPr>
              <a:t>}]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7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Διπλοξοδεύω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1213779" y="2463037"/>
            <a:ext cx="304800" cy="304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18579" y="2082037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61579" y="189697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5709579" y="2920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3194979" y="3682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3804579" y="194052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7614579" y="191874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5023779" y="55110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462179" y="33774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2509179" y="5968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Straight Arrow Connector 14"/>
          <p:cNvCxnSpPr>
            <a:stCxn id="4" idx="4"/>
          </p:cNvCxnSpPr>
          <p:nvPr/>
        </p:nvCxnSpPr>
        <p:spPr>
          <a:xfrm flipH="1">
            <a:off x="1257322" y="2767837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8" idx="0"/>
          </p:cNvCxnSpPr>
          <p:nvPr/>
        </p:nvCxnSpPr>
        <p:spPr>
          <a:xfrm flipH="1">
            <a:off x="3347379" y="2245321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5176179" y="3225037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</p:cNvCxnSpPr>
          <p:nvPr/>
        </p:nvCxnSpPr>
        <p:spPr>
          <a:xfrm flipH="1">
            <a:off x="2813979" y="2178912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2"/>
          </p:cNvCxnSpPr>
          <p:nvPr/>
        </p:nvCxnSpPr>
        <p:spPr>
          <a:xfrm>
            <a:off x="2966380" y="2071149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0"/>
          </p:cNvCxnSpPr>
          <p:nvPr/>
        </p:nvCxnSpPr>
        <p:spPr>
          <a:xfrm>
            <a:off x="1409722" y="4857112"/>
            <a:ext cx="1251857" cy="11111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6"/>
          </p:cNvCxnSpPr>
          <p:nvPr/>
        </p:nvCxnSpPr>
        <p:spPr>
          <a:xfrm flipH="1">
            <a:off x="5328579" y="3637600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0"/>
          </p:cNvCxnSpPr>
          <p:nvPr/>
        </p:nvCxnSpPr>
        <p:spPr>
          <a:xfrm flipH="1">
            <a:off x="7614579" y="2245321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5"/>
            <a:endCxn id="7" idx="1"/>
          </p:cNvCxnSpPr>
          <p:nvPr/>
        </p:nvCxnSpPr>
        <p:spPr>
          <a:xfrm>
            <a:off x="4064742" y="2200684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1"/>
          </p:cNvCxnSpPr>
          <p:nvPr/>
        </p:nvCxnSpPr>
        <p:spPr>
          <a:xfrm>
            <a:off x="3499779" y="4051569"/>
            <a:ext cx="1568637" cy="150410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6722" y="4487780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Νίκος</a:t>
            </a:r>
            <a:endParaRPr lang="el-GR" dirty="0"/>
          </a:p>
        </p:txBody>
      </p:sp>
      <p:sp>
        <p:nvSpPr>
          <p:cNvPr id="38" name="TextBox 37"/>
          <p:cNvSpPr txBox="1"/>
          <p:nvPr/>
        </p:nvSpPr>
        <p:spPr>
          <a:xfrm>
            <a:off x="622236" y="21382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Εύη</a:t>
            </a:r>
            <a:endParaRPr lang="el-GR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30329" y="144848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  <p:sp>
        <p:nvSpPr>
          <p:cNvPr id="48" name="Oval 47"/>
          <p:cNvSpPr/>
          <p:nvPr/>
        </p:nvSpPr>
        <p:spPr>
          <a:xfrm>
            <a:off x="1104922" y="452004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518579" y="2049379"/>
            <a:ext cx="571500" cy="299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104922" y="2920237"/>
            <a:ext cx="65336" cy="7173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6726297">
            <a:off x="-195276" y="318711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Πάρε 12</a:t>
            </a:r>
            <a:r>
              <a:rPr lang="en-US" dirty="0" err="1" smtClean="0"/>
              <a:t>mBTC</a:t>
            </a:r>
            <a:endParaRPr lang="el-GR" dirty="0"/>
          </a:p>
        </p:txBody>
      </p:sp>
      <p:sp>
        <p:nvSpPr>
          <p:cNvPr id="56" name="TextBox 55"/>
          <p:cNvSpPr txBox="1"/>
          <p:nvPr/>
        </p:nvSpPr>
        <p:spPr>
          <a:xfrm rot="20070764">
            <a:off x="751414" y="137174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Πάρε</a:t>
            </a:r>
            <a:r>
              <a:rPr lang="en-US" dirty="0" smtClean="0"/>
              <a:t> </a:t>
            </a:r>
            <a:r>
              <a:rPr lang="el-GR" b="1" dirty="0" smtClean="0">
                <a:solidFill>
                  <a:srgbClr val="FF0000"/>
                </a:solidFill>
              </a:rPr>
              <a:t>τα ίδια </a:t>
            </a:r>
            <a:r>
              <a:rPr lang="el-GR" dirty="0" smtClean="0"/>
              <a:t>12</a:t>
            </a:r>
            <a:r>
              <a:rPr lang="en-US" dirty="0" err="1" smtClean="0"/>
              <a:t>mBTC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435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Διπλό ξόδεμα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599"/>
          </a:xfrm>
        </p:spPr>
        <p:txBody>
          <a:bodyPr/>
          <a:lstStyle/>
          <a:p>
            <a:r>
              <a:rPr lang="el-GR" dirty="0" smtClean="0"/>
              <a:t>Ανεπιθύμητο</a:t>
            </a:r>
          </a:p>
          <a:p>
            <a:r>
              <a:rPr lang="el-GR" dirty="0" smtClean="0"/>
              <a:t>Πώς μπορεί να αποτραπεί;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9" y="2895600"/>
            <a:ext cx="7924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800" dirty="0" smtClean="0"/>
          </a:p>
          <a:p>
            <a:pPr algn="ctr"/>
            <a:r>
              <a:rPr lang="el-GR" sz="2800" dirty="0" smtClean="0"/>
              <a:t>Έγκυρες συναλλαγές</a:t>
            </a:r>
          </a:p>
          <a:p>
            <a:pPr algn="ctr"/>
            <a:r>
              <a:rPr lang="en-US" sz="2800" dirty="0" smtClean="0"/>
              <a:t>=</a:t>
            </a:r>
            <a:endParaRPr lang="el-GR" sz="2800" dirty="0" smtClean="0"/>
          </a:p>
          <a:p>
            <a:pPr algn="ctr"/>
            <a:r>
              <a:rPr lang="el-GR" sz="2800" dirty="0" smtClean="0"/>
              <a:t>Συναλλαγές που </a:t>
            </a:r>
            <a:r>
              <a:rPr lang="el-GR" sz="2800" b="1" dirty="0" smtClean="0"/>
              <a:t>δεν </a:t>
            </a:r>
            <a:r>
              <a:rPr lang="el-GR" sz="2800" dirty="0" smtClean="0"/>
              <a:t>έχουν γίνει &gt;= </a:t>
            </a:r>
            <a:r>
              <a:rPr lang="el-GR" sz="2800" b="1" dirty="0" smtClean="0"/>
              <a:t>δύο </a:t>
            </a:r>
            <a:r>
              <a:rPr lang="el-GR" sz="2800" dirty="0" smtClean="0"/>
              <a:t>φορές;</a:t>
            </a:r>
          </a:p>
          <a:p>
            <a:endParaRPr lang="el-G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45580" y="5660571"/>
            <a:ext cx="635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Αυτό μου επιτρέπει να ακυρώσω μία συναλλαγή που δεν θέλω!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6558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βέλος του χρόνου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Έγκυρη </a:t>
            </a:r>
            <a:r>
              <a:rPr lang="el-GR" dirty="0" smtClean="0"/>
              <a:t>είναι η </a:t>
            </a:r>
            <a:r>
              <a:rPr lang="el-GR" b="1" dirty="0" smtClean="0"/>
              <a:t>πρώτη </a:t>
            </a:r>
            <a:r>
              <a:rPr lang="el-GR" dirty="0" smtClean="0"/>
              <a:t>συναλλαγή που έγινε από αυτό τον κρίκο της αλυσίδας</a:t>
            </a:r>
            <a:endParaRPr lang="en-US" dirty="0" smtClean="0"/>
          </a:p>
          <a:p>
            <a:r>
              <a:rPr lang="el-GR" b="1" dirty="0" smtClean="0"/>
              <a:t>Μετέπειτα </a:t>
            </a:r>
            <a:r>
              <a:rPr lang="el-GR" dirty="0" smtClean="0"/>
              <a:t>συναλλαγές είναι </a:t>
            </a:r>
            <a:r>
              <a:rPr lang="el-GR" b="1" dirty="0" smtClean="0"/>
              <a:t>άκυρες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2696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βέλος του χρόνου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Πότε </a:t>
            </a:r>
            <a:r>
              <a:rPr lang="el-GR" dirty="0" smtClean="0"/>
              <a:t>έγινε μία συναλλαγή;</a:t>
            </a:r>
          </a:p>
          <a:p>
            <a:r>
              <a:rPr lang="el-GR" dirty="0" smtClean="0"/>
              <a:t>Δεν μπορώ να στηριχθώ στην υπογραφή</a:t>
            </a:r>
          </a:p>
          <a:p>
            <a:r>
              <a:rPr lang="el-GR" dirty="0" smtClean="0"/>
              <a:t>Η ημερομηνία μπορεί να είναι ψεύτικη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36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l-GR" dirty="0" smtClean="0"/>
              <a:t>Οι πιο πρόσφατες συναλλαγές περιλαμβάνονται σε ένα </a:t>
            </a:r>
            <a:r>
              <a:rPr lang="en-US" b="1" dirty="0" smtClean="0"/>
              <a:t>block</a:t>
            </a:r>
            <a:endParaRPr lang="el-GR" b="1" dirty="0" smtClean="0"/>
          </a:p>
          <a:p>
            <a:r>
              <a:rPr lang="el-GR" dirty="0" smtClean="0"/>
              <a:t>Υπολογίζεται </a:t>
            </a:r>
            <a:r>
              <a:rPr lang="el-GR" b="1" dirty="0" smtClean="0"/>
              <a:t>το </a:t>
            </a:r>
            <a:r>
              <a:rPr lang="en-US" b="1" dirty="0" smtClean="0"/>
              <a:t>hash </a:t>
            </a:r>
            <a:r>
              <a:rPr lang="el-GR" dirty="0" smtClean="0"/>
              <a:t>κάθε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Κάθε νέο</a:t>
            </a:r>
            <a:r>
              <a:rPr lang="en-US" dirty="0" smtClean="0"/>
              <a:t> block </a:t>
            </a:r>
            <a:r>
              <a:rPr lang="el-GR" dirty="0" smtClean="0"/>
              <a:t>περιέχει το </a:t>
            </a:r>
            <a:r>
              <a:rPr lang="en-US" b="1" dirty="0" smtClean="0"/>
              <a:t>hash </a:t>
            </a:r>
            <a:r>
              <a:rPr lang="el-GR" dirty="0" smtClean="0"/>
              <a:t>του προηγούμενου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block </a:t>
            </a:r>
            <a:r>
              <a:rPr lang="el-GR" dirty="0" smtClean="0"/>
              <a:t>δημοσιεύεται</a:t>
            </a:r>
            <a:endParaRPr lang="en-US" dirty="0" smtClean="0"/>
          </a:p>
          <a:p>
            <a:r>
              <a:rPr lang="el-GR" dirty="0" smtClean="0"/>
              <a:t>Κάθε επόμενο </a:t>
            </a:r>
            <a:r>
              <a:rPr lang="en-US" dirty="0" smtClean="0"/>
              <a:t>block </a:t>
            </a:r>
            <a:r>
              <a:rPr lang="el-GR" dirty="0" smtClean="0"/>
              <a:t>είναι στο </a:t>
            </a:r>
            <a:r>
              <a:rPr lang="el-GR" b="1" dirty="0" smtClean="0"/>
              <a:t>μέλλον</a:t>
            </a:r>
            <a:r>
              <a:rPr lang="el-GR" dirty="0" smtClean="0"/>
              <a:t> σε σχέση με προηγούμενο</a:t>
            </a:r>
          </a:p>
          <a:p>
            <a:pPr lvl="1"/>
            <a:r>
              <a:rPr lang="el-GR" dirty="0" smtClean="0"/>
              <a:t>Αλλιώς </a:t>
            </a:r>
            <a:r>
              <a:rPr lang="el-GR" b="1" dirty="0" smtClean="0"/>
              <a:t>δεν θα μπορούσε </a:t>
            </a:r>
            <a:r>
              <a:rPr lang="el-GR" dirty="0" smtClean="0"/>
              <a:t>να ξέρει το </a:t>
            </a:r>
            <a:r>
              <a:rPr lang="en-US" dirty="0" smtClean="0"/>
              <a:t>hash </a:t>
            </a:r>
            <a:r>
              <a:rPr lang="el-GR" dirty="0" smtClean="0"/>
              <a:t>του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558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l-GR" dirty="0" smtClean="0"/>
              <a:t>αποκάλυψης </a:t>
            </a:r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http://wtfismyip.com/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604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8441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θα δημιουργήσει τα </a:t>
            </a:r>
            <a:r>
              <a:rPr lang="en-US" dirty="0" smtClean="0"/>
              <a:t>blocks?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Θα μπορούσε να υπάρχει μία έμπιστη αρχή</a:t>
            </a:r>
          </a:p>
          <a:p>
            <a:pPr lvl="1"/>
            <a:r>
              <a:rPr lang="el-GR" dirty="0" smtClean="0"/>
              <a:t>Δε μας αρέσουν οι έμπιστες αρχές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Δεν είναι αποκεντρωμένο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Αν αφήσουμε τον καθένα να το κάνει μόνος του...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76800"/>
          </a:xfrm>
        </p:spPr>
        <p:txBody>
          <a:bodyPr/>
          <a:lstStyle/>
          <a:p>
            <a:r>
              <a:rPr lang="el-GR" dirty="0" smtClean="0"/>
              <a:t>Θα μπορούσε κάποιος να φτιάξει τεχνητά </a:t>
            </a:r>
            <a:r>
              <a:rPr lang="en-US" dirty="0" smtClean="0"/>
              <a:t>blocks</a:t>
            </a:r>
          </a:p>
          <a:p>
            <a:r>
              <a:rPr lang="el-GR" dirty="0" smtClean="0"/>
              <a:t>Και να συνδέσει το καθένα με το προηγούμενό του</a:t>
            </a:r>
          </a:p>
          <a:p>
            <a:r>
              <a:rPr lang="el-GR" dirty="0" smtClean="0"/>
              <a:t>Έτσι θα μπορούσε και πάλι να διπλοξοδέψει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Proof-of-work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 </a:t>
            </a:r>
            <a:r>
              <a:rPr lang="en-US" dirty="0" smtClean="0"/>
              <a:t>blocks </a:t>
            </a:r>
            <a:r>
              <a:rPr lang="el-GR" dirty="0" smtClean="0"/>
              <a:t>υπολογίζονται στα </a:t>
            </a:r>
            <a:r>
              <a:rPr lang="en-US" dirty="0" smtClean="0"/>
              <a:t>nodes </a:t>
            </a:r>
            <a:r>
              <a:rPr lang="el-GR" dirty="0" smtClean="0"/>
              <a:t>και γίνονται </a:t>
            </a:r>
            <a:r>
              <a:rPr lang="en-US" dirty="0" smtClean="0"/>
              <a:t>broadcast</a:t>
            </a:r>
          </a:p>
          <a:p>
            <a:r>
              <a:rPr lang="el-GR" dirty="0" smtClean="0"/>
              <a:t>Εισάγουμε μία </a:t>
            </a:r>
            <a:r>
              <a:rPr lang="el-GR" b="1" dirty="0" smtClean="0"/>
              <a:t>τεχνητή δυσκολία </a:t>
            </a:r>
            <a:r>
              <a:rPr lang="el-GR" dirty="0" smtClean="0"/>
              <a:t>δημιουργίας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Έτσι ένα </a:t>
            </a:r>
            <a:r>
              <a:rPr lang="en-US" dirty="0" smtClean="0"/>
              <a:t>block </a:t>
            </a:r>
            <a:r>
              <a:rPr lang="el-GR" dirty="0" smtClean="0"/>
              <a:t>είναι </a:t>
            </a:r>
            <a:r>
              <a:rPr lang="el-GR" b="1" dirty="0" smtClean="0"/>
              <a:t>δύσκολο </a:t>
            </a:r>
            <a:r>
              <a:rPr lang="el-GR" dirty="0" smtClean="0"/>
              <a:t>να δημιουργηθεί</a:t>
            </a:r>
          </a:p>
        </p:txBody>
      </p:sp>
    </p:spTree>
    <p:extLst>
      <p:ext uri="{BB962C8B-B14F-4D97-AF65-F5344CB8AC3E}">
        <p14:creationId xmlns:p14="http://schemas.microsoft.com/office/powerpoint/2010/main" val="38772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647950"/>
            <a:ext cx="652621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55218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nonce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 000000</a:t>
            </a:r>
          </a:p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while H( block || nonce ) </a:t>
            </a:r>
            <a:r>
              <a:rPr lang="en-US" sz="28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&lt;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100000:</a:t>
            </a:r>
          </a:p>
          <a:p>
            <a:pPr marL="0" indent="0">
              <a:buNone/>
            </a:pPr>
            <a:r>
              <a:rPr lang="en-US" sz="28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   nonce  nonce + 1</a:t>
            </a:r>
          </a:p>
          <a:p>
            <a:pPr marL="0" indent="0">
              <a:buNone/>
            </a:pPr>
            <a:endParaRPr lang="en-US" sz="2800" dirty="0">
              <a:latin typeface="DejaVu Sans Mono" pitchFamily="49" charset="0"/>
              <a:ea typeface="DejaVu Sans Mono" pitchFamily="49" charset="0"/>
              <a:cs typeface="DejaVu Sans Mono" pitchFamily="49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broadcast( block )</a:t>
            </a:r>
          </a:p>
        </p:txBody>
      </p:sp>
      <p:sp>
        <p:nvSpPr>
          <p:cNvPr id="2" name="Oval 1"/>
          <p:cNvSpPr/>
          <p:nvPr/>
        </p:nvSpPr>
        <p:spPr>
          <a:xfrm>
            <a:off x="6324600" y="1219200"/>
            <a:ext cx="16764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019800" y="2002971"/>
            <a:ext cx="990600" cy="16546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9600" y="3657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Difficulty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937"/>
            <a:ext cx="8229600" cy="1143000"/>
          </a:xfrm>
        </p:spPr>
        <p:txBody>
          <a:bodyPr/>
          <a:lstStyle/>
          <a:p>
            <a:r>
              <a:rPr lang="el-GR" dirty="0" smtClean="0"/>
              <a:t>Απόδειξη εργασίας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block </a:t>
            </a:r>
            <a:r>
              <a:rPr lang="el-GR" b="1" dirty="0" smtClean="0"/>
              <a:t>πιστοποιεί</a:t>
            </a:r>
            <a:r>
              <a:rPr lang="el-GR" dirty="0" smtClean="0"/>
              <a:t> τις συναλλαγές που περιέχει</a:t>
            </a:r>
          </a:p>
          <a:p>
            <a:r>
              <a:rPr lang="el-GR" dirty="0" smtClean="0"/>
              <a:t>Δημιουργείται μία αλυσίδα από </a:t>
            </a:r>
            <a:r>
              <a:rPr lang="en-US" dirty="0" smtClean="0"/>
              <a:t>blocks</a:t>
            </a:r>
          </a:p>
          <a:p>
            <a:r>
              <a:rPr lang="el-GR" dirty="0" smtClean="0"/>
              <a:t>Όλα τα έγκυρα </a:t>
            </a:r>
            <a:r>
              <a:rPr lang="en-US" dirty="0" smtClean="0"/>
              <a:t>blocks </a:t>
            </a:r>
            <a:r>
              <a:rPr lang="el-GR" dirty="0" smtClean="0"/>
              <a:t>κληρονομούν από το </a:t>
            </a:r>
            <a:r>
              <a:rPr lang="en-US" dirty="0" smtClean="0"/>
              <a:t>genesis</a:t>
            </a:r>
          </a:p>
        </p:txBody>
      </p:sp>
      <p:pic>
        <p:nvPicPr>
          <p:cNvPr id="14338" name="Picture 2" descr="https://en.bitcoin.it/w/images/en/d/df/Block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57454" y="2614746"/>
            <a:ext cx="1718735" cy="4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729676" y="4648200"/>
            <a:ext cx="403923" cy="1385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446353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genesis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(2009)</a:t>
            </a:r>
            <a:endParaRPr lang="el-GR" b="1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710930" y="4647597"/>
            <a:ext cx="538956" cy="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49886" y="44312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00B050"/>
                </a:solidFill>
              </a:rPr>
              <a:t>σήμερα</a:t>
            </a:r>
            <a:endParaRPr lang="el-GR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8265678" y="3124870"/>
            <a:ext cx="14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</a:t>
            </a:r>
            <a:r>
              <a:rPr lang="en-US" sz="1400" dirty="0" err="1" smtClean="0"/>
              <a:t>theymos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48017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" y="0"/>
            <a:ext cx="9372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922"/>
            <a:ext cx="9144000" cy="42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Απόδειξη εργασίας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Όλοι οι κόμβοι προσπαθούν να βρουν το </a:t>
            </a:r>
            <a:r>
              <a:rPr lang="en-US" dirty="0" smtClean="0"/>
              <a:t>block</a:t>
            </a:r>
            <a:endParaRPr lang="el-GR" dirty="0" smtClean="0"/>
          </a:p>
          <a:p>
            <a:r>
              <a:rPr lang="el-GR" dirty="0" smtClean="0"/>
              <a:t>Ο πρώτος κόμβος που θα το βρει το δημοσιεύει</a:t>
            </a:r>
          </a:p>
          <a:p>
            <a:r>
              <a:rPr lang="el-GR" dirty="0" smtClean="0"/>
              <a:t>Το επόμενο </a:t>
            </a:r>
            <a:r>
              <a:rPr lang="en-US" dirty="0" smtClean="0"/>
              <a:t>block </a:t>
            </a:r>
            <a:r>
              <a:rPr lang="el-GR" dirty="0" smtClean="0"/>
              <a:t>συνεχίζει από εκεί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205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 συναλλαγών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συναλλαγή </a:t>
            </a:r>
            <a:r>
              <a:rPr lang="el-GR" b="1" dirty="0" smtClean="0"/>
              <a:t>πιστοποιείται </a:t>
            </a:r>
            <a:r>
              <a:rPr lang="el-GR" dirty="0" smtClean="0"/>
              <a:t>όταν μπει στο επόμενο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Γίνεται </a:t>
            </a:r>
            <a:r>
              <a:rPr lang="el-GR" b="1" dirty="0" smtClean="0"/>
              <a:t>εκθετικά δύσκολο </a:t>
            </a:r>
            <a:r>
              <a:rPr lang="el-GR" dirty="0" smtClean="0"/>
              <a:t>να δημιουργηθούν ψεύτικα </a:t>
            </a:r>
            <a:r>
              <a:rPr lang="en-US" dirty="0" smtClean="0"/>
              <a:t>blocks </a:t>
            </a:r>
            <a:r>
              <a:rPr lang="el-GR" dirty="0" smtClean="0"/>
              <a:t>αργότερα</a:t>
            </a:r>
          </a:p>
          <a:p>
            <a:r>
              <a:rPr lang="el-GR" dirty="0" smtClean="0"/>
              <a:t>Κάθε επόμενο </a:t>
            </a:r>
            <a:r>
              <a:rPr lang="en-US" dirty="0" smtClean="0"/>
              <a:t>block </a:t>
            </a:r>
            <a:r>
              <a:rPr lang="el-GR" b="1" dirty="0" smtClean="0"/>
              <a:t>διασφαλίζει </a:t>
            </a:r>
            <a:r>
              <a:rPr lang="el-GR" dirty="0" smtClean="0"/>
              <a:t>όλα τα προηγούμενα</a:t>
            </a:r>
            <a:endParaRPr lang="en-US" dirty="0" smtClean="0"/>
          </a:p>
          <a:p>
            <a:r>
              <a:rPr lang="el-GR" dirty="0" smtClean="0"/>
              <a:t>Αλλαγή σε κάποια συναλλαγή σημαίνει αλλαγή σε όλα τα επόμενα </a:t>
            </a:r>
            <a:r>
              <a:rPr lang="en-US" dirty="0" smtClean="0"/>
              <a:t>blocks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255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</a:t>
            </a:r>
            <a:r>
              <a:rPr lang="en-US" dirty="0" smtClean="0"/>
              <a:t> </a:t>
            </a:r>
            <a:r>
              <a:rPr lang="el-GR" dirty="0" smtClean="0"/>
              <a:t>σύστημα που μας επιτρέπει να είμαστε ανώνυμοι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IP </a:t>
            </a:r>
            <a:r>
              <a:rPr lang="el-GR" dirty="0" smtClean="0"/>
              <a:t>που φαίνεται είναι διαφορετικό από το πραγματικό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 συναλλαγών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Κακόβουλος κόμβος χρειάζεται την πλειοψηφία</a:t>
            </a:r>
            <a:r>
              <a:rPr lang="en-US" dirty="0" smtClean="0"/>
              <a:t> </a:t>
            </a:r>
            <a:r>
              <a:rPr lang="el-GR" dirty="0" smtClean="0"/>
              <a:t>της </a:t>
            </a:r>
            <a:r>
              <a:rPr lang="en-US" dirty="0" smtClean="0"/>
              <a:t>CPU </a:t>
            </a:r>
            <a:r>
              <a:rPr lang="el-GR" dirty="0" smtClean="0"/>
              <a:t>του δικτύου για να παρέμβει</a:t>
            </a:r>
          </a:p>
          <a:p>
            <a:r>
              <a:rPr lang="el-GR" dirty="0" smtClean="0"/>
              <a:t>Η παρέμβαση γίνεται </a:t>
            </a:r>
            <a:r>
              <a:rPr lang="el-GR" b="1" dirty="0" smtClean="0"/>
              <a:t>εκθετικά </a:t>
            </a:r>
            <a:r>
              <a:rPr lang="el-GR" dirty="0" smtClean="0"/>
              <a:t>δύσκολη όσο περνάει ο χρόνος μετά από μία συναλλαγή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84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37" y="685800"/>
            <a:ext cx="8229600" cy="1143000"/>
          </a:xfrm>
        </p:spPr>
        <p:txBody>
          <a:bodyPr/>
          <a:lstStyle/>
          <a:p>
            <a:r>
              <a:rPr lang="el-GR" dirty="0" smtClean="0"/>
              <a:t>Εξόρυξη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37" y="1819161"/>
            <a:ext cx="8229600" cy="4525963"/>
          </a:xfrm>
        </p:spPr>
        <p:txBody>
          <a:bodyPr/>
          <a:lstStyle/>
          <a:p>
            <a:r>
              <a:rPr lang="el-GR" dirty="0" smtClean="0"/>
              <a:t>Δημιουργία </a:t>
            </a:r>
            <a:r>
              <a:rPr lang="en-US" dirty="0" smtClean="0"/>
              <a:t>block </a:t>
            </a:r>
            <a:r>
              <a:rPr lang="el-GR" dirty="0" smtClean="0"/>
              <a:t>= Κέρδη σε </a:t>
            </a:r>
            <a:r>
              <a:rPr lang="en-US" dirty="0" err="1" smtClean="0"/>
              <a:t>bitcoin</a:t>
            </a:r>
            <a:r>
              <a:rPr lang="el-GR" dirty="0" smtClean="0"/>
              <a:t> για το δημιουργό</a:t>
            </a:r>
            <a:endParaRPr lang="en-US" dirty="0" smtClean="0"/>
          </a:p>
          <a:p>
            <a:r>
              <a:rPr lang="el-GR" dirty="0" smtClean="0"/>
              <a:t>Ελεγχόμενος πληθωρισμός από το δίκτυο</a:t>
            </a:r>
            <a:endParaRPr lang="en-US" dirty="0" smtClean="0"/>
          </a:p>
          <a:p>
            <a:r>
              <a:rPr lang="el-GR" dirty="0" smtClean="0"/>
              <a:t>Σήμερα: </a:t>
            </a:r>
            <a:r>
              <a:rPr lang="en-US" dirty="0" smtClean="0"/>
              <a:t>25BTC </a:t>
            </a:r>
            <a:r>
              <a:rPr lang="el-GR" dirty="0" smtClean="0"/>
              <a:t>/ </a:t>
            </a:r>
            <a:r>
              <a:rPr lang="en-US" dirty="0" smtClean="0"/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3019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Υπολογίζεται συλλογικά από το δίκτυο</a:t>
            </a:r>
          </a:p>
          <a:p>
            <a:r>
              <a:rPr lang="el-GR" dirty="0" smtClean="0"/>
              <a:t>Αλλάζει κάθε βδομάδα</a:t>
            </a:r>
          </a:p>
          <a:p>
            <a:r>
              <a:rPr lang="el-GR" dirty="0" smtClean="0"/>
              <a:t>Προκύπτει από τη συνολική </a:t>
            </a:r>
            <a:r>
              <a:rPr lang="en-US" dirty="0" smtClean="0"/>
              <a:t>CPU </a:t>
            </a:r>
            <a:r>
              <a:rPr lang="el-GR" dirty="0" smtClean="0"/>
              <a:t>δύναμη του δικτύου</a:t>
            </a:r>
          </a:p>
          <a:p>
            <a:r>
              <a:rPr lang="el-GR" dirty="0" smtClean="0"/>
              <a:t>Ορίζεται έτσι ώστε κάθε </a:t>
            </a:r>
            <a:r>
              <a:rPr lang="en-US" dirty="0" smtClean="0"/>
              <a:t>block </a:t>
            </a:r>
            <a:r>
              <a:rPr lang="el-GR" dirty="0" smtClean="0"/>
              <a:t>να παίρνει 10 λεπτά</a:t>
            </a:r>
            <a:endParaRPr lang="en-US" dirty="0" smtClean="0"/>
          </a:p>
          <a:p>
            <a:r>
              <a:rPr lang="el-GR" dirty="0"/>
              <a:t>Αυτή τη στιγμή: </a:t>
            </a:r>
            <a:r>
              <a:rPr lang="el-GR" dirty="0" smtClean="0"/>
              <a:t>3,129,573,175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098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8458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le:Total bitcoins over 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799"/>
            <a:ext cx="7848600" cy="635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8265678" y="3124870"/>
            <a:ext cx="14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</a:t>
            </a:r>
            <a:r>
              <a:rPr lang="en-US" sz="1400" dirty="0" err="1" smtClean="0"/>
              <a:t>theymos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371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Τεχνικές λεπτομέρειες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</a:p>
          <a:p>
            <a:pPr lvl="1"/>
            <a:r>
              <a:rPr lang="el-GR" dirty="0" smtClean="0"/>
              <a:t>Παραλλαγή σχήματος </a:t>
            </a:r>
            <a:r>
              <a:rPr lang="en-US" dirty="0" err="1" smtClean="0"/>
              <a:t>Elgamal</a:t>
            </a:r>
            <a:r>
              <a:rPr lang="en-US" dirty="0" smtClean="0"/>
              <a:t> (DSA) </a:t>
            </a:r>
            <a:r>
              <a:rPr lang="el-GR" dirty="0" smtClean="0"/>
              <a:t>διακριτού λογαρίθμου</a:t>
            </a:r>
            <a:endParaRPr lang="en-US" dirty="0" smtClean="0"/>
          </a:p>
          <a:p>
            <a:pPr lvl="1"/>
            <a:r>
              <a:rPr lang="el-GR" dirty="0" smtClean="0"/>
              <a:t>Με χρήση ελλειπτικών καμπυλών</a:t>
            </a:r>
            <a:endParaRPr lang="en-US" dirty="0" smtClean="0"/>
          </a:p>
          <a:p>
            <a:r>
              <a:rPr lang="en-US" dirty="0" smtClean="0"/>
              <a:t>Hash function</a:t>
            </a:r>
          </a:p>
          <a:p>
            <a:pPr lvl="1"/>
            <a:r>
              <a:rPr lang="en-US" dirty="0" smtClean="0"/>
              <a:t>SHA256( SHA256( _ ) )</a:t>
            </a:r>
          </a:p>
          <a:p>
            <a:r>
              <a:rPr lang="el-GR" dirty="0" smtClean="0"/>
              <a:t>Συνάρτηση εργασίας</a:t>
            </a:r>
          </a:p>
          <a:p>
            <a:pPr lvl="1"/>
            <a:r>
              <a:rPr lang="en-US" dirty="0" smtClean="0"/>
              <a:t>SHA256( _ 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65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bitcoin</a:t>
            </a:r>
            <a:r>
              <a:rPr lang="el-GR" dirty="0" smtClean="0"/>
              <a:t> σήμερα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l-GR" dirty="0" smtClean="0"/>
              <a:t>17 Φεβρουαρίου 2012</a:t>
            </a:r>
            <a:r>
              <a:rPr lang="en-US" dirty="0" smtClean="0"/>
              <a:t>:</a:t>
            </a:r>
          </a:p>
          <a:p>
            <a:r>
              <a:rPr lang="en-US" dirty="0" smtClean="0"/>
              <a:t>1</a:t>
            </a:r>
            <a:r>
              <a:rPr lang="el-GR" dirty="0" smtClean="0"/>
              <a:t>67</a:t>
            </a:r>
            <a:r>
              <a:rPr lang="en-US" dirty="0" smtClean="0"/>
              <a:t>,000 blocks</a:t>
            </a:r>
          </a:p>
          <a:p>
            <a:r>
              <a:rPr lang="en-US" dirty="0" smtClean="0"/>
              <a:t>1BTC = 3.27</a:t>
            </a:r>
            <a:r>
              <a:rPr lang="el-GR" dirty="0" smtClean="0"/>
              <a:t>€</a:t>
            </a:r>
            <a:endParaRPr lang="en-US" dirty="0"/>
          </a:p>
          <a:p>
            <a:r>
              <a:rPr lang="en-US" dirty="0" smtClean="0"/>
              <a:t>8.3</a:t>
            </a:r>
            <a:r>
              <a:rPr lang="el-GR" dirty="0" smtClean="0"/>
              <a:t>Μ</a:t>
            </a:r>
            <a:r>
              <a:rPr lang="en-US" dirty="0" smtClean="0"/>
              <a:t> BTC </a:t>
            </a:r>
            <a:r>
              <a:rPr lang="el-GR" dirty="0" smtClean="0"/>
              <a:t>σε κυκλοφορία</a:t>
            </a:r>
            <a:endParaRPr lang="en-US" dirty="0" smtClean="0"/>
          </a:p>
          <a:p>
            <a:r>
              <a:rPr lang="en-US" b="1" dirty="0" smtClean="0"/>
              <a:t>27,000,000</a:t>
            </a:r>
            <a:r>
              <a:rPr lang="el-GR" b="1" dirty="0" smtClean="0"/>
              <a:t>€ σε κυκλοφορία</a:t>
            </a:r>
            <a:endParaRPr lang="en-US" b="1" dirty="0" smtClean="0"/>
          </a:p>
          <a:p>
            <a:r>
              <a:rPr lang="el-GR" dirty="0" smtClean="0"/>
              <a:t>Συχνότητα </a:t>
            </a:r>
            <a:r>
              <a:rPr lang="en-US" dirty="0" smtClean="0"/>
              <a:t>hashing </a:t>
            </a:r>
            <a:r>
              <a:rPr lang="el-GR" dirty="0" smtClean="0"/>
              <a:t>δικτύου</a:t>
            </a:r>
            <a:r>
              <a:rPr lang="en-US" dirty="0" smtClean="0"/>
              <a:t> = 9THz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9 </a:t>
            </a:r>
            <a:r>
              <a:rPr lang="el-GR" dirty="0" smtClean="0"/>
              <a:t>Απριλίου 2013:</a:t>
            </a:r>
          </a:p>
          <a:p>
            <a:r>
              <a:rPr lang="en-US" dirty="0" smtClean="0"/>
              <a:t>1BTC = 73</a:t>
            </a:r>
            <a:r>
              <a:rPr lang="el-GR" dirty="0" smtClean="0"/>
              <a:t>€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19 Φεβρουαρίου 2014:</a:t>
            </a:r>
          </a:p>
          <a:p>
            <a:r>
              <a:rPr lang="el-GR" dirty="0" smtClean="0"/>
              <a:t>286,000 </a:t>
            </a:r>
            <a:r>
              <a:rPr lang="en-US" dirty="0" smtClean="0"/>
              <a:t>blocks</a:t>
            </a:r>
          </a:p>
          <a:p>
            <a:r>
              <a:rPr lang="en-US" dirty="0" smtClean="0"/>
              <a:t>1BTC = 450</a:t>
            </a:r>
            <a:r>
              <a:rPr lang="el-GR" dirty="0" smtClean="0"/>
              <a:t>€</a:t>
            </a:r>
          </a:p>
          <a:p>
            <a:r>
              <a:rPr lang="en-US" dirty="0" smtClean="0"/>
              <a:t>12</a:t>
            </a:r>
            <a:r>
              <a:rPr lang="el-GR" dirty="0"/>
              <a:t>.</a:t>
            </a:r>
            <a:r>
              <a:rPr lang="en-US" dirty="0" smtClean="0"/>
              <a:t>4</a:t>
            </a:r>
            <a:r>
              <a:rPr lang="el-GR" dirty="0" smtClean="0"/>
              <a:t>Μ </a:t>
            </a:r>
            <a:r>
              <a:rPr lang="en-US" dirty="0" smtClean="0"/>
              <a:t>BTC </a:t>
            </a:r>
            <a:r>
              <a:rPr lang="el-GR" dirty="0" smtClean="0"/>
              <a:t>σε κυκλοφορία</a:t>
            </a:r>
          </a:p>
          <a:p>
            <a:r>
              <a:rPr lang="el-GR" b="1" dirty="0" smtClean="0"/>
              <a:t>5,600,000,000€ σε κυκλοφορία </a:t>
            </a:r>
          </a:p>
          <a:p>
            <a:r>
              <a:rPr lang="el-GR" b="1" dirty="0" smtClean="0"/>
              <a:t>Συχνότητα </a:t>
            </a:r>
            <a:r>
              <a:rPr lang="en-US" b="1" dirty="0" smtClean="0"/>
              <a:t>hashing </a:t>
            </a:r>
            <a:r>
              <a:rPr lang="el-GR" b="1" dirty="0" smtClean="0"/>
              <a:t>δικτύου </a:t>
            </a:r>
            <a:r>
              <a:rPr lang="en-US" b="1" dirty="0" smtClean="0"/>
              <a:t>=</a:t>
            </a:r>
            <a:r>
              <a:rPr lang="el-GR" b="1" dirty="0" smtClean="0"/>
              <a:t> 30</a:t>
            </a:r>
            <a:r>
              <a:rPr lang="en-US" b="1" dirty="0" smtClean="0"/>
              <a:t>,</a:t>
            </a:r>
            <a:r>
              <a:rPr lang="el-GR" b="1" dirty="0" smtClean="0"/>
              <a:t>000</a:t>
            </a:r>
            <a:r>
              <a:rPr lang="en-US" b="1" dirty="0" err="1" smtClean="0"/>
              <a:t>Thz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857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Εναλλακτικά κρυπτονομίσματα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Litecoin</a:t>
            </a:r>
            <a:endParaRPr lang="en-US" dirty="0" smtClean="0"/>
          </a:p>
          <a:p>
            <a:pPr lvl="1"/>
            <a:r>
              <a:rPr lang="en-US" dirty="0" err="1" smtClean="0"/>
              <a:t>Scrypt</a:t>
            </a:r>
            <a:r>
              <a:rPr lang="en-US" dirty="0" smtClean="0"/>
              <a:t> </a:t>
            </a:r>
            <a:r>
              <a:rPr lang="el-GR" dirty="0" smtClean="0"/>
              <a:t>αντί για </a:t>
            </a:r>
            <a:r>
              <a:rPr lang="en-US" dirty="0" smtClean="0"/>
              <a:t>SHA</a:t>
            </a:r>
          </a:p>
          <a:p>
            <a:r>
              <a:rPr lang="en-US" dirty="0" err="1" smtClean="0"/>
              <a:t>Dogecoin</a:t>
            </a:r>
            <a:endParaRPr lang="en-US" dirty="0" smtClean="0"/>
          </a:p>
          <a:p>
            <a:r>
              <a:rPr lang="en-US" dirty="0" err="1" smtClean="0"/>
              <a:t>Namecoin</a:t>
            </a:r>
            <a:endParaRPr lang="en-US" dirty="0" smtClean="0"/>
          </a:p>
          <a:p>
            <a:pPr lvl="1"/>
            <a:r>
              <a:rPr lang="en-US" dirty="0" smtClean="0"/>
              <a:t>Decentralized DNS</a:t>
            </a:r>
          </a:p>
          <a:p>
            <a:r>
              <a:rPr lang="en-US" dirty="0" smtClean="0"/>
              <a:t>Twister</a:t>
            </a:r>
          </a:p>
          <a:p>
            <a:pPr lvl="1"/>
            <a:r>
              <a:rPr lang="en-US" dirty="0" smtClean="0"/>
              <a:t>Decentralized Twitter</a:t>
            </a:r>
          </a:p>
          <a:p>
            <a:r>
              <a:rPr lang="en-US" dirty="0" err="1" smtClean="0"/>
              <a:t>Bitmessage</a:t>
            </a:r>
            <a:endParaRPr lang="en-US" dirty="0" smtClean="0"/>
          </a:p>
          <a:p>
            <a:pPr lvl="1"/>
            <a:r>
              <a:rPr lang="en-US" dirty="0" smtClean="0"/>
              <a:t>Decentralized SMS</a:t>
            </a:r>
          </a:p>
          <a:p>
            <a:r>
              <a:rPr lang="en-US" dirty="0" err="1" smtClean="0"/>
              <a:t>Zerocoin</a:t>
            </a:r>
            <a:endParaRPr lang="en-US" dirty="0" smtClean="0"/>
          </a:p>
          <a:p>
            <a:pPr lvl="1"/>
            <a:r>
              <a:rPr lang="el-GR" dirty="0" smtClean="0"/>
              <a:t>Για ανωνυμία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4362"/>
            <a:ext cx="9027959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Ανώνυμο</a:t>
            </a:r>
            <a:r>
              <a:rPr lang="en-US" dirty="0"/>
              <a:t> browsing </a:t>
            </a:r>
            <a:r>
              <a:rPr lang="el-GR" dirty="0"/>
              <a:t>με </a:t>
            </a:r>
            <a:r>
              <a:rPr lang="en-US" dirty="0"/>
              <a:t>Tor</a:t>
            </a:r>
          </a:p>
          <a:p>
            <a:r>
              <a:rPr lang="en-US" dirty="0"/>
              <a:t>Onion routing</a:t>
            </a:r>
          </a:p>
          <a:p>
            <a:r>
              <a:rPr lang="el-GR" dirty="0"/>
              <a:t>Ασφαλές </a:t>
            </a:r>
            <a:r>
              <a:rPr lang="en-US" dirty="0"/>
              <a:t>chat </a:t>
            </a:r>
            <a:r>
              <a:rPr lang="el-GR" dirty="0"/>
              <a:t>με </a:t>
            </a:r>
            <a:r>
              <a:rPr lang="en-US" dirty="0"/>
              <a:t>OTR</a:t>
            </a:r>
          </a:p>
          <a:p>
            <a:r>
              <a:rPr lang="en-US" dirty="0"/>
              <a:t>Forward secrecy</a:t>
            </a:r>
          </a:p>
          <a:p>
            <a:r>
              <a:rPr lang="en-US" dirty="0"/>
              <a:t>Deniability</a:t>
            </a:r>
          </a:p>
          <a:p>
            <a:r>
              <a:rPr lang="el-GR" dirty="0"/>
              <a:t>Το κρυπτονόμισμα </a:t>
            </a:r>
            <a:r>
              <a:rPr lang="en-US" dirty="0" err="1" smtClean="0"/>
              <a:t>bitcoin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74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Browser Bundle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Ακόμα και μέσω </a:t>
            </a:r>
            <a:r>
              <a:rPr lang="en-US" dirty="0" smtClean="0"/>
              <a:t>Tor </a:t>
            </a:r>
            <a:r>
              <a:rPr lang="el-GR" dirty="0" smtClean="0"/>
              <a:t>ο </a:t>
            </a:r>
            <a:r>
              <a:rPr lang="en-US" dirty="0" smtClean="0"/>
              <a:t>browser </a:t>
            </a:r>
            <a:r>
              <a:rPr lang="el-GR" dirty="0" smtClean="0"/>
              <a:t>μας μπορεί να ταυτοποιηθεί</a:t>
            </a:r>
          </a:p>
          <a:p>
            <a:pPr lvl="1"/>
            <a:r>
              <a:rPr lang="en-US" dirty="0">
                <a:hlinkClick r:id="rId2"/>
              </a:rPr>
              <a:t>https://panopticlick.eff.org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l-GR" dirty="0" smtClean="0"/>
              <a:t>Από τα διάφορα </a:t>
            </a:r>
            <a:r>
              <a:rPr lang="en-US" dirty="0" smtClean="0"/>
              <a:t>features </a:t>
            </a:r>
            <a:r>
              <a:rPr lang="el-GR" dirty="0" smtClean="0"/>
              <a:t>που έχετε ενεργοποιημένα</a:t>
            </a:r>
          </a:p>
          <a:p>
            <a:pPr lvl="2"/>
            <a:r>
              <a:rPr lang="en-US" dirty="0" err="1" smtClean="0"/>
              <a:t>Javascript</a:t>
            </a:r>
            <a:r>
              <a:rPr lang="en-US" dirty="0" smtClean="0"/>
              <a:t>, Flash, Java, Silverlight</a:t>
            </a:r>
          </a:p>
          <a:p>
            <a:pPr lvl="2"/>
            <a:r>
              <a:rPr lang="el-GR" dirty="0" smtClean="0"/>
              <a:t>Όνομα του </a:t>
            </a:r>
            <a:r>
              <a:rPr lang="en-US" dirty="0" smtClean="0"/>
              <a:t>browser</a:t>
            </a:r>
          </a:p>
          <a:p>
            <a:pPr lvl="2"/>
            <a:r>
              <a:rPr lang="el-GR" dirty="0" smtClean="0"/>
              <a:t>Λειτουργικό σύστημα</a:t>
            </a:r>
          </a:p>
          <a:p>
            <a:pPr lvl="2"/>
            <a:r>
              <a:rPr lang="el-GR" dirty="0" smtClean="0"/>
              <a:t>Εκδόσεις</a:t>
            </a:r>
          </a:p>
          <a:p>
            <a:r>
              <a:rPr lang="el-GR" dirty="0" smtClean="0"/>
              <a:t>Γι’ αυτό χρησιμοποιούμε το </a:t>
            </a:r>
            <a:r>
              <a:rPr lang="en-US" dirty="0" smtClean="0"/>
              <a:t>Tor Browser Bundle</a:t>
            </a:r>
          </a:p>
          <a:p>
            <a:pPr lvl="1"/>
            <a:r>
              <a:rPr lang="el-GR" dirty="0" smtClean="0"/>
              <a:t>Ίδιος </a:t>
            </a:r>
            <a:r>
              <a:rPr lang="en-US" dirty="0" smtClean="0"/>
              <a:t>browser </a:t>
            </a:r>
            <a:r>
              <a:rPr lang="el-GR" dirty="0" smtClean="0"/>
              <a:t>για όλους</a:t>
            </a:r>
          </a:p>
          <a:p>
            <a:pPr lvl="1"/>
            <a:r>
              <a:rPr lang="el-GR" dirty="0" smtClean="0"/>
              <a:t>Εγκατεστημένο </a:t>
            </a:r>
            <a:r>
              <a:rPr lang="en-US" dirty="0" smtClean="0"/>
              <a:t>HTTP</a:t>
            </a:r>
            <a:r>
              <a:rPr lang="en-US" dirty="0"/>
              <a:t>S</a:t>
            </a:r>
            <a:r>
              <a:rPr lang="en-US" dirty="0" smtClean="0"/>
              <a:t> everywhere</a:t>
            </a:r>
          </a:p>
          <a:p>
            <a:pPr lvl="1"/>
            <a:r>
              <a:rPr lang="el-GR" dirty="0" smtClean="0"/>
              <a:t>Απενεργοποιήστε την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27723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Συγχαρητήρια!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791200" cy="4724400"/>
          </a:xfrm>
        </p:spPr>
        <p:txBody>
          <a:bodyPr/>
          <a:lstStyle/>
          <a:p>
            <a:r>
              <a:rPr lang="el-GR" dirty="0" smtClean="0"/>
              <a:t>Μπορείτε να μπαίνετε στο </a:t>
            </a:r>
            <a:r>
              <a:rPr lang="en-US" dirty="0" smtClean="0"/>
              <a:t>Internet </a:t>
            </a:r>
            <a:r>
              <a:rPr lang="el-GR" b="1" dirty="0" smtClean="0"/>
              <a:t>ανώνυμα</a:t>
            </a:r>
          </a:p>
          <a:p>
            <a:r>
              <a:rPr lang="el-GR" dirty="0" smtClean="0"/>
              <a:t>Μπορείτε να κάνετε </a:t>
            </a:r>
            <a:r>
              <a:rPr lang="en-US" dirty="0" smtClean="0"/>
              <a:t>chat </a:t>
            </a:r>
            <a:r>
              <a:rPr lang="el-GR" b="1" dirty="0" smtClean="0"/>
              <a:t>με ασφάλεια</a:t>
            </a:r>
          </a:p>
          <a:p>
            <a:r>
              <a:rPr lang="el-GR" dirty="0" smtClean="0"/>
              <a:t>Μπορείτε να κάνετε </a:t>
            </a:r>
            <a:r>
              <a:rPr lang="el-GR" b="1" dirty="0" smtClean="0"/>
              <a:t>αγορές με </a:t>
            </a:r>
            <a:r>
              <a:rPr lang="en-US" b="1" dirty="0" err="1" smtClean="0"/>
              <a:t>bitcoin</a:t>
            </a:r>
            <a:endParaRPr lang="en-US" b="1" dirty="0"/>
          </a:p>
        </p:txBody>
      </p:sp>
      <p:pic>
        <p:nvPicPr>
          <p:cNvPr id="4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vinodnarayan.com/wp-content/uploads/2011/09/Co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38"/>
            <a:ext cx="10210800" cy="7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09600" y="6019800"/>
            <a:ext cx="10972800" cy="12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-457200" y="2626863"/>
            <a:ext cx="9982200" cy="121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90800"/>
            <a:ext cx="9144000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Ευχαριστούμε! Ερωτήσεις;</a:t>
            </a:r>
            <a:endParaRPr lang="el-G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555" y="6088519"/>
            <a:ext cx="344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bitcoin.org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dionyziz</a:t>
            </a:r>
            <a:r>
              <a:rPr lang="el-GR" dirty="0" smtClean="0">
                <a:solidFill>
                  <a:schemeClr val="bg1"/>
                </a:solidFill>
              </a:rPr>
              <a:t>, @</a:t>
            </a:r>
            <a:r>
              <a:rPr lang="en-US" dirty="0" err="1" smtClean="0">
                <a:solidFill>
                  <a:schemeClr val="bg1"/>
                </a:solidFill>
              </a:rPr>
              <a:t>petrosagg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026" name="Picture 2" descr="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64047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88520"/>
            <a:ext cx="3329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Αυτές οι διαφάνειες είναι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CreativeCommons</a:t>
            </a:r>
            <a:r>
              <a:rPr lang="en-US" dirty="0" smtClean="0">
                <a:solidFill>
                  <a:schemeClr val="bg1"/>
                </a:solidFill>
              </a:rPr>
              <a:t> 3.0 Attribution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rity" id="{7ED00B15-D8B8-49A5-82E2-784F257E0BCE}" vid="{E82A01B6-1977-413D-829D-ABAFEA350F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3363</TotalTime>
  <Words>2422</Words>
  <Application>Microsoft Office PowerPoint</Application>
  <PresentationFormat>On-screen Show (4:3)</PresentationFormat>
  <Paragraphs>518</Paragraphs>
  <Slides>91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DejaVu Sans Mono</vt:lpstr>
      <vt:lpstr>Lucida Console</vt:lpstr>
      <vt:lpstr>Wingdings</vt:lpstr>
      <vt:lpstr>xkcd</vt:lpstr>
      <vt:lpstr>Clarity</vt:lpstr>
      <vt:lpstr>Tor, OTR &amp; bitcoin</vt:lpstr>
      <vt:lpstr>Στόχος της ώρας</vt:lpstr>
      <vt:lpstr>Όσο ξεκινάμε...</vt:lpstr>
      <vt:lpstr>PowerPoint Presentation</vt:lpstr>
      <vt:lpstr>Ας κατεβάσουμε το Tor</vt:lpstr>
      <vt:lpstr>Αποκάλυψη ταυτότητας</vt:lpstr>
      <vt:lpstr>Demo αποκάλυψης IP</vt:lpstr>
      <vt:lpstr>Tor</vt:lpstr>
      <vt:lpstr>Tor Browser Bundle</vt:lpstr>
      <vt:lpstr>Onion routing</vt:lpstr>
      <vt:lpstr>PowerPoint Presentation</vt:lpstr>
      <vt:lpstr>Tor nodes</vt:lpstr>
      <vt:lpstr>Exit &amp; Relay nodes</vt:lpstr>
      <vt:lpstr>PowerPoint Presentation</vt:lpstr>
      <vt:lpstr>PowerPoint Presentation</vt:lpstr>
      <vt:lpstr>Demo ανωνυμίας</vt:lpstr>
      <vt:lpstr>Tor: Όχι μόνο για browsing…</vt:lpstr>
      <vt:lpstr>Προσοχή!</vt:lpstr>
      <vt:lpstr>PowerPoint Presentation</vt:lpstr>
      <vt:lpstr>PowerPoint Presentation</vt:lpstr>
      <vt:lpstr>Hidden services</vt:lpstr>
      <vt:lpstr>OTR: Off-the-record</vt:lpstr>
      <vt:lpstr>Συμβατικό chat</vt:lpstr>
      <vt:lpstr>Συμβατικό chat</vt:lpstr>
      <vt:lpstr>Συμβατικό chat</vt:lpstr>
      <vt:lpstr>Κρυπτογράφηση end-to-end</vt:lpstr>
      <vt:lpstr>Κρυπτογράφηση</vt:lpstr>
      <vt:lpstr>Κρυπτογράφηση και πιστοποίηση</vt:lpstr>
      <vt:lpstr>Perfect Forward Secrecy</vt:lpstr>
      <vt:lpstr>Deniability</vt:lpstr>
      <vt:lpstr>Επιβεβαίωση αποτυπώματος OTR</vt:lpstr>
      <vt:lpstr>Επιβεβαίωση αποτυπώματος OTR</vt:lpstr>
      <vt:lpstr>OTR demo</vt:lpstr>
      <vt:lpstr>PowerPoint Presentation</vt:lpstr>
      <vt:lpstr>Όσο συνεχίζουμε...</vt:lpstr>
      <vt:lpstr>Τι είναι το bitcoin?</vt:lpstr>
      <vt:lpstr>Ιστορία</vt:lpstr>
      <vt:lpstr>Ποιος είναι ο Satoshi Nakamoto?</vt:lpstr>
      <vt:lpstr>Ποιος είναι ο Satoshi ρε γαμώτο?</vt:lpstr>
      <vt:lpstr>Ποιος είναι ο Satoshi ρε γαμώτο?</vt:lpstr>
      <vt:lpstr>PowerPoint Presentation</vt:lpstr>
      <vt:lpstr>Πρόβλημα: Online πληρωμές</vt:lpstr>
      <vt:lpstr>Πρόβλημα: Χρυσός</vt:lpstr>
      <vt:lpstr>Πρόβλημα</vt:lpstr>
      <vt:lpstr>Λύση</vt:lpstr>
      <vt:lpstr>Πλεονεκτήματα</vt:lpstr>
      <vt:lpstr>Ιδέα!</vt:lpstr>
      <vt:lpstr>PowerPoint Presentation</vt:lpstr>
      <vt:lpstr>Peer-to-peer δίκτυο bitcoin</vt:lpstr>
      <vt:lpstr>Πιστοποίηση</vt:lpstr>
      <vt:lpstr>Hash functions</vt:lpstr>
      <vt:lpstr>Collision resistance</vt:lpstr>
      <vt:lpstr>PowerPoint Presentation</vt:lpstr>
      <vt:lpstr>Εγκυρότητα</vt:lpstr>
      <vt:lpstr>Ποιος έχει τι</vt:lpstr>
      <vt:lpstr>Broadcasting</vt:lpstr>
      <vt:lpstr>PowerPoint Presentation</vt:lpstr>
      <vt:lpstr>Ανωνυμία</vt:lpstr>
      <vt:lpstr>Ανωνυμία</vt:lpstr>
      <vt:lpstr>PowerPoint Presentation</vt:lpstr>
      <vt:lpstr>Νόμισμα</vt:lpstr>
      <vt:lpstr>Νόμισμα = Αλυσίδα υπογραφών</vt:lpstr>
      <vt:lpstr>PowerPoint Presentation</vt:lpstr>
      <vt:lpstr>PowerPoint Presentation</vt:lpstr>
      <vt:lpstr>Διπλοξοδεύω</vt:lpstr>
      <vt:lpstr>Διπλό ξόδεμα</vt:lpstr>
      <vt:lpstr>Το βέλος του χρόνου</vt:lpstr>
      <vt:lpstr>Το βέλος του χρόνου</vt:lpstr>
      <vt:lpstr>Blocks</vt:lpstr>
      <vt:lpstr>PowerPoint Presentation</vt:lpstr>
      <vt:lpstr>Ποιος θα δημιουργήσει τα blocks?</vt:lpstr>
      <vt:lpstr>Αν αφήσουμε τον καθένα να το κάνει μόνος του...</vt:lpstr>
      <vt:lpstr>Proof-of-work</vt:lpstr>
      <vt:lpstr>PowerPoint Presentation</vt:lpstr>
      <vt:lpstr>PowerPoint Presentation</vt:lpstr>
      <vt:lpstr>Απόδειξη εργασίας</vt:lpstr>
      <vt:lpstr>PowerPoint Presentation</vt:lpstr>
      <vt:lpstr>Απόδειξη εργασίας</vt:lpstr>
      <vt:lpstr>Πιστοποίηση συναλλαγών</vt:lpstr>
      <vt:lpstr>Πιστοποίηση συναλλαγών</vt:lpstr>
      <vt:lpstr>Εξόρυξη bitcoin</vt:lpstr>
      <vt:lpstr>Difficulty</vt:lpstr>
      <vt:lpstr>PowerPoint Presentation</vt:lpstr>
      <vt:lpstr>PowerPoint Presentation</vt:lpstr>
      <vt:lpstr>Τεχνικές λεπτομέρειες</vt:lpstr>
      <vt:lpstr>Το bitcoin σήμερα</vt:lpstr>
      <vt:lpstr>Εναλλακτικά κρυπτονομίσματα</vt:lpstr>
      <vt:lpstr>PowerPoint Presentation</vt:lpstr>
      <vt:lpstr>Μάθαμε</vt:lpstr>
      <vt:lpstr>Συγχαρητήρια!</vt:lpstr>
      <vt:lpstr>Ευχαριστούμε! Ερωτήσεις;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dionyziz</dc:creator>
  <cp:lastModifiedBy>john</cp:lastModifiedBy>
  <cp:revision>143</cp:revision>
  <dcterms:created xsi:type="dcterms:W3CDTF">2012-02-16T15:07:42Z</dcterms:created>
  <dcterms:modified xsi:type="dcterms:W3CDTF">2014-06-01T13:39:10Z</dcterms:modified>
</cp:coreProperties>
</file>